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0" r:id="rId5"/>
    <p:sldId id="264" r:id="rId6"/>
    <p:sldId id="263" r:id="rId7"/>
    <p:sldId id="266" r:id="rId8"/>
    <p:sldId id="267" r:id="rId9"/>
    <p:sldId id="268" r:id="rId10"/>
    <p:sldId id="259" r:id="rId11"/>
    <p:sldId id="261" r:id="rId12"/>
    <p:sldId id="271" r:id="rId13"/>
    <p:sldId id="262" r:id="rId14"/>
    <p:sldId id="265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6" autoAdjust="0"/>
    <p:restoredTop sz="94660"/>
  </p:normalViewPr>
  <p:slideViewPr>
    <p:cSldViewPr>
      <p:cViewPr>
        <p:scale>
          <a:sx n="70" d="100"/>
          <a:sy n="70" d="100"/>
        </p:scale>
        <p:origin x="-1436" y="-6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65EA6E-BD19-4EE4-AAE0-79B8C798F0EE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E608B9-BDF2-4558-8374-434830A2F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0F3035-71D4-4033-B545-4CFE0DA003F3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DA3FAA-0E1F-4853-AF99-BAC2BAECD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F49A39-EAEC-4800-A737-96559C8AEAC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6FC76-3D03-461A-B7E8-03F3AB8458A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962996-76A2-422C-A234-011D9A4C6DF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811BE1-9F10-4CF2-87A4-FA9F421D2A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0B2FA1-CFEC-46FD-8199-D461E0EE63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933C4B-E0C3-4D8B-A8FD-6C612F6F38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033A93-FBA7-4723-A348-83B8F79DFB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B5F871-9423-44F3-A7E0-19C17FC85DF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6D4966-68A2-4994-A222-045576A804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47485D-D2DE-45E4-BE5E-DA59E3DC7D4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75370F-0A91-47E3-9307-9B688DD3BA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450B0E-40C3-4FAC-BFDE-B7F6A159029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5E377D-593C-4334-B3C3-736C1DA785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F65CE0-D466-442C-8028-B8E82BF1ED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CC3B11-5E43-422C-86DF-0A3D072EAD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DC406-F271-4B10-B3CE-D747A91C1BD6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45ADF-B51E-4243-AD3F-9A9B5B84B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7C077-5BCB-4918-B65A-EA7340302530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7C7DE-6073-4092-B620-E41741999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CE26E-CAC4-431A-918E-6013BC3D9261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7D97C-35D9-41AD-8E5B-D85747192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1B98F9-A5E7-4556-A9B9-59E5BC59461F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94958A-D525-4780-92FF-4FB61C12C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6BBA7-BD6C-43E7-AA1E-E03820D31AB2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59D5-D508-4F42-9EE5-37943B406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15B4E-7E9A-4F43-9E7E-1C632B7262D1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9110A-A83E-45C6-A87B-72E5C38BA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6D2E5-5E69-4E17-8AE1-D7219DC4AA63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686E-539E-4D97-919A-A8F088391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C7BA74-6F2C-4FF0-A6D0-09455EB8CCF9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9B98FC2-7F20-44A3-974C-4BD30F5AB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F3251-2966-4DFF-B7EB-45AF66B7DE2C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9D235-5301-45C2-BD1B-76907A9F7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2B5031-377E-48DD-8926-E2E414D34DE0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EBC341-4FA2-45CC-8DD4-C86180269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10699F1-E688-45F8-9059-882F9A833B3E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B24726-CD52-45F7-8EFE-0A508144F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7B9F46-751F-4E0C-906F-F87DF4AC0311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DD8C4A-219B-4457-B68B-54DB1069D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03" r:id="rId4"/>
    <p:sldLayoutId id="2147483804" r:id="rId5"/>
    <p:sldLayoutId id="2147483811" r:id="rId6"/>
    <p:sldLayoutId id="2147483805" r:id="rId7"/>
    <p:sldLayoutId id="2147483812" r:id="rId8"/>
    <p:sldLayoutId id="2147483813" r:id="rId9"/>
    <p:sldLayoutId id="2147483806" r:id="rId10"/>
    <p:sldLayoutId id="21474838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10000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FAAAA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077200" cy="14700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tx1"/>
                </a:solidFill>
              </a:rPr>
              <a:t>China Limits European Contact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8195" name="AutoShape 2" descr="data:image/jpeg;base64,/9j/4AAQSkZJRgABAQAAAQABAAD/2wBDAAkGBwgHBgkIBwgKCgkLDRYPDQwMDRsUFRAWIB0iIiAdHx8kKDQsJCYxJx8fLT0tMTU3Ojo6Iys/RD84QzQ5Ojf/2wBDAQoKCg0MDRoPDxo3JR8lNzc3Nzc3Nzc3Nzc3Nzc3Nzc3Nzc3Nzc3Nzc3Nzc3Nzc3Nzc3Nzc3Nzc3Nzc3Nzc3Nzf/wAARCAC4ARIDASIAAhEBAxEB/8QAGwABAQEAAwEBAAAAAAAAAAAAAAQGAQUHAwL/xAA9EAABAwICBA0CBQMEAwAAAAAAAQIEAwUR0RUhMTUGEkFRVFVhc3STlLGyEyIUcYGRoQcywSNywuFCQ1L/xAAbAQEAAgMBAQAAAAAAAAAAAAAABAYCAwUBB//EAC8RAAEDAQYFAwMFAQAAAAAAAAABAgMRBBITMVFxFCEzUpEFQWEigeEyscHR8fD/2gAMAwEAAhEDEQA/APhdrncGXac1s+W1qSaiIiV3oiJxl7STSty6xmeofmLxvif4mr81JDkOctV5n0iGGPDb9KZJ7Felbl1jM9Q/MaVuXWMz1D8yQHl5dTZgx9qeCvSty6xmeofmNK3LrGZ6h+ZIBeXUYMfangr0rcusZnqH5jSty6xmeofmSAXl1GDH2p4K9K3LrGZ6h+Y0rcusZnqH5kgF5dRgx9qeCvSty6xmeofmNK3LrGZ6h+Z8I1CpJrso0G8ao9cGtxRMV5tZ9qNtmVpzILaD2yHLhxHtVqp2r2dpislM1MVZA3NE19jnSty6xmeofmNK3LrGZ6h+ZxdYiQLhXiI/j/RdxFdhhiuGv+SU9a9XIiop62OJzUcjUovwV6VuXWMz1D8xpW5dYzPUPzJAe3l1PcGPtTwV6VuXWMz1D8xpW5dYzPUPzJALy6jBj7U8Felbl1jM9Q/MaVuXWMz1D8yQC8uowY+1PBXpW5dYzPUPzGlbl1jM9Q/MkAvLqMGPtTwV6VuXWMz1D8xpW5dYzPUPzJALy6jBj7U8Felbl1jM9Q/MaVuXWMz1D8yQC8uowY+1PBXpW5dYzPUPzGlbl1jM9Q/MkAvLqMGPtTwV6VuXWMz1D8xpW5dYzPUPzJALy6jBj7U8Felbl1jM9Q/MaVuXWMz1D8yQC8uowY+1PBXpW5dYzPUPzOdK3LrGZ6h+ZGBeXUYMfang3Vvmy3W+M50qQqrSYqqtV2vUnaD4W3d0XuWeyAntVaIVKVjcR3L3MveN8T/E1fmpIV3jfE/xNX5qSEB2alth6TdkAAMTaCu1QKlzmsi0dTnNcuPNgir/ANfqSG0/p1C1ypzk2YUmL/Lv+JotUuDEr0zIttnwIHSJn7bmL1pqVMF5gdtwqhfgb7JptTBj3fUZ+Ttfvin6HUm2N6Pajk9zdFIkjEemSpUAAyNh+6Daj61NtBHLVVyIxG7VXkwPYITa/wCFoOmoxZSU0So5uzHlwU8iiSq8Or9aLUWnVRFRHtRMUx5uY7WwX+RBu7JEuvVq0qn2VuO9Xfaq7dfNtIFusz5m1b7eVOV6nY5LS2rafT5X4L+FMC0LKkSKN2Ykl71c+iqK9ONypi1NX6mVPpIf9WRVqf8A29zv3XE5/DVli/iUYq0UfxFemxHYY4KSYWLGxGudXcm2eNYY0a51d6HyARFVcERVXsBuJAAAAAAAAAAAAAAAAAAAAAAAAAAABs7bu6L3LPZALbu6L3LPZAdBuSFPl6jt1MveN8T/ABNX5qSFd43xP8TV+akhBdmpa4ek3ZBgMFOxs16mWetx4z8abl++i5ftdkvaejWS+xLxSxoPVlZqYvouX7m5p2kG02mSDncqmtfwQ7ZbJbN9WHVutf35HlGB6vwahfgLJFouTB6s47/9ztf/AF+h2mvnU4ORarctoajaU+5wbd6ktqYjLtETnnX+DHf1EhcajFnMTWxVpPXsXWnsv7mGwU9qOdfOpss/qKwxoxW1p8/g22T1dbPEkasrT5/B4pgoPROEPC2jA40eAra8pNSuxxZTXt517DAS5VeZXdXlVXVartrnKdezzSSpec2ib/g71ktEs7bz2XU3/ih8gASCYcsY+o9GU2uc9y4I1qYqqm/4H2WTHgzKN0jtSjJ4v+k9cV1Y44pybU7TA06j6T0fTe5jk2OaqoqfqajgfepKXNaU6ZVfH+i9ypUerkbgmOOvsRSHbmyOiW5v88tDnepslfAtylE5/PLnyLeFMSPY7Kke2xVZ+JdxKtfavFTXgru3/CmINHL4YTJK16VWPGqxKiqiUqjFxRvJrRU19pnXKiuVWpgmOpMccDKyMkYykmeuplYIpYo1bKnPOta1/wAOAASieAAAAAAAAAAAAAAAAAAAAAAAAbO27ui9yz2QC27ui9yz2QHQbkhT5eo7dTL3jfE/xNX5qSFd43xP8TV+akhBdmpa4ek3ZAfujWqUKratCo6nUYuLXNXBUU/AMaVNipXkp6bwRu8m7wajpdNqPouRn1W6kfqx2ci7P3O9Op4KwvwNijU3Jg97fqv/ADdr9sD93m/QbOjUkvV9V2ylT1uw515kKtKzEnc2JPcpM8aS2lzYG8q8kQ7Mw/DW+zaUupbaONCkjUVz2r91RFTn5E5DYQZsa4R214lVtSmvKm1F5lTkUyf9RYWqLOamzGk9f5b/AMjbYUaloRsif6b/AExrEtaNlb59lMSACyFwAAAARVTYqpqw1A7fgpCZPvdGlVbx6KI5z07OKv8AlUMZHoxiuX2NcsiRxq92SJU6gHayeD9zpTa0elDkVkpvVqPbTXiuTkXHZsOrqMdTe5j0wc1cFTFF1/oGyNf+lahkrJP0rU4ABkbAAAAAAAAAAAAAAAAAAAAAAAADZ23d0XuWeyAW3d0XuWeyA6DckKfL1HbqZe8b4n+Jq/NSQrvG+J/iavzUkILs1LXD0m7ICyzxPx10jRl/se9OOvM1Nbv4RSM5a5zceKqpimC4LtTmMHIqoqIZvRVaqItFNzwh4YMoo6NaFa96alr4Ytb/ALef89n5mHq1H1qjqlV7nvcuLnOXFVU/INMFnjgbRqEey2SKzNoxPv7qV2y5SrXISvDqqx3/AJNXW1ycypymzqXeLwnscmJglKd9PjtouX+5zdf2ry7Pz1mBOWuVrkc1VRyLiiouCop5NZmSKjsnJ7mNoscczkfk5Ml/vU4AXWCQTAAWWu3VrnK+hQTY1XvdyNam1TxzkalVyMXOaxqucvJCajVfQqtq0ncV7VxRcEX3PReB96rXWPXbJo02LHRuNRicVHY48nJsPNk2FlK4yKNuqwaLuJTrP41VU2vTDBE/Lb+5GtdmSdlPfUh26yJaY7tOeumpueGkyQtjZWt1djo1R3FrVKa44tXZgqcmOpfzQ87PtQlyKFKrSpVXJSqt4tRm1rk7U/yfEyssGAxWf99zKxWXhmKzPnn/AGAASCYAAAAAAAAAAAAAAAAAAAAAAAAbO27ui9yz2QC27ui9yz2QHQbkhT5eo7dTL3jfE/xNX5qSFd43xP8AE1fmpIQXZqWuHpN2QAAxNoAAAAAAAABdZp7rfMa/6SVqT/tq0XNRUqN5sF5eY9Qh22FEbVWJFZQWun3o1MF2bMOTbsPLLXNbb5bZX0G1qlPXTR6/ajudefA0dj4YSVuaNutRqxqqo37Wo1KS8/5c5zLfZ5JPqYmSc/n7fBxfVLLNN9USZJz55/b4Otvtkh2xXJRu1Gq9P/SrV4/8Yp++B0Zy9MHuTVqVdhwdCNrmto5aqdWFjmso915deX8AAGZtAAAAAAAAAAAAAAAAAAAAAAAAAAANnbd3Re5Z7IBbd3Re5Z7IDoNyQp8vUdupl7xvif4mr81JCu8b4n+Jq/NSQguzUtcPSbsgABibQAAAAAAAAAAAAAAAAAAAAAAAAAAAAAAAAAAAAAAAAAAAADZ23d0XuWeyAW3d0XuWeyA6DckKfL1HbqZe8b4n+Jq/NSQrvG+J/iavzUkILs1LXD0m7IAAYm0AAAAAAAAAAAAAAAAAAAAAAAAAAAAAAAAAAAAAAAAAAAAA2dt3dF7lnsgFt3dF7lnsgOg3JCny9R26mXvG+J/iavzUkK7xvif4mr81JCC7NS1w9JuyAAGJtAAAAAAAAAAAAAAAAAAAAAAAAAAAAAAAAAAAAAAAAAAAAANnbd3Re5Z7IBbd3Re5Z7IDoNyQp8vUdupl7xvif4mr81JCu8b4n+Jq/NSQguzUtcPSbsgABibQAAAAAAAAAAAAAAAAAAAAAAAAAAAAAAAAAAAAAAAAAAAADZ23d0XuWeyAW3d0XuWeyA6DckKfL1HbqZe8b4n+Jq/NSQrvG+J/iavzUkILs1LXD0m7IAAYm0AAAAAAAAAAAAAAAAAAAAAAAAAAAAAAAAAAAAAAAAAAAAA2dt3dF7lnsgFt3dF7lnsgOg3JCny9R26nQXeBNddpzmw5KosmoqKlFyov3L2Emjp3QpXkOyAI7o0qdqK1vSNqUTJBo6d0KV5Dsho6d0KV5DsgDHDQ2cZJog0dO6FK8h2Q0dO6FK8h2QAw0HGSaINHTuhSvIdkNHTuhSvIdkAMNBxkmiDR07oUryHZDR07oUryHZADDQcZJog0dO6FK8h2Q0dO6FK8h2QAw0HGSaINHTuhSvIdkNHTuhSvIdkAMNBxkmiDR07oUryHZDR07oUryHZADDQcZJog0dO6FK8h2Q0dO6FK8h2QAw0HGSaINHTuhSvIdkNHTuhSvIdkAMNBxkmiDR07oUryHZDR07oUryHZADDQcZJog0dO6FK8h2Q0dO6FK8h2QAw0HGSaINHTuhSvIdkNHTuhSvIdkAMNBxkmiDR07oUryHZDR07oUryHZADDQcZJog0dO6FK8h2Q0dO6FK8h2QAw0HGSaINHTuhSvIdkNHTuhSvIdkAMNBxkmiDR07oUryHZDR07oUryHZADDQcZJohr7dFkpb4yLHrIqUWIqLTXVqTsABNRqUK1JK5Xruf/2Q=="/>
          <p:cNvSpPr>
            <a:spLocks noChangeAspect="1" noChangeArrowheads="1"/>
          </p:cNvSpPr>
          <p:nvPr/>
        </p:nvSpPr>
        <p:spPr bwMode="auto">
          <a:xfrm>
            <a:off x="63500" y="-630238"/>
            <a:ext cx="1933575" cy="129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entury Schoolbook" pitchFamily="18" charset="0"/>
            </a:endParaRPr>
          </a:p>
        </p:txBody>
      </p:sp>
      <p:sp>
        <p:nvSpPr>
          <p:cNvPr id="8196" name="AutoShape 4" descr="data:image/jpeg;base64,/9j/4AAQSkZJRgABAQAAAQABAAD/2wBDAAkGBwgHBgkIBwgKCgkLDRYPDQwMDRsUFRAWIB0iIiAdHx8kKDQsJCYxJx8fLT0tMTU3Ojo6Iys/RD84QzQ5Ojf/2wBDAQoKCg0MDRoPDxo3JR8lNzc3Nzc3Nzc3Nzc3Nzc3Nzc3Nzc3Nzc3Nzc3Nzc3Nzc3Nzc3Nzc3Nzc3Nzc3Nzc3Nzf/wAARCAC4ARIDASIAAhEBAxEB/8QAGwABAQEAAwEBAAAAAAAAAAAAAAQGAQUHAwL/xAA9EAABAwICBA0CBQMEAwAAAAAAAQIEAwUR0RUhMTUGEkFRVFVhc3STlLGyEyIUcYGRoQcywSNywuFCQ1L/xAAbAQEAAgMBAQAAAAAAAAAAAAAABAYCAwUBB//EAC8RAAEDAQYFAwMFAQAAAAAAAAABAgMRBBITMVFxFCEzUpEFQWEigeEyscHR8fD/2gAMAwEAAhEDEQA/APhdrncGXac1s+W1qSaiIiV3oiJxl7STSty6xmeofmLxvif4mr81JDkOctV5n0iGGPDb9KZJ7Felbl1jM9Q/MaVuXWMz1D8yQHl5dTZgx9qeCvSty6xmeofmNK3LrGZ6h+ZIBeXUYMfangr0rcusZnqH5jSty6xmeofmSAXl1GDH2p4K9K3LrGZ6h+Y0rcusZnqH5kgF5dRgx9qeCvSty6xmeofmNK3LrGZ6h+Z8I1CpJrso0G8ao9cGtxRMV5tZ9qNtmVpzILaD2yHLhxHtVqp2r2dpislM1MVZA3NE19jnSty6xmeofmNK3LrGZ6h+ZxdYiQLhXiI/j/RdxFdhhiuGv+SU9a9XIiop62OJzUcjUovwV6VuXWMz1D8xpW5dYzPUPzJAe3l1PcGPtTwV6VuXWMz1D8xpW5dYzPUPzJALy6jBj7U8Felbl1jM9Q/MaVuXWMz1D8yQC8uowY+1PBXpW5dYzPUPzGlbl1jM9Q/MkAvLqMGPtTwV6VuXWMz1D8xpW5dYzPUPzJALy6jBj7U8Felbl1jM9Q/MaVuXWMz1D8yQC8uowY+1PBXpW5dYzPUPzGlbl1jM9Q/MkAvLqMGPtTwV6VuXWMz1D8xpW5dYzPUPzJALy6jBj7U8Felbl1jM9Q/MaVuXWMz1D8yQC8uowY+1PBXpW5dYzPUPzOdK3LrGZ6h+ZGBeXUYMfang3Vvmy3W+M50qQqrSYqqtV2vUnaD4W3d0XuWeyAntVaIVKVjcR3L3MveN8T/E1fmpIV3jfE/xNX5qSEB2alth6TdkAAMTaCu1QKlzmsi0dTnNcuPNgir/ANfqSG0/p1C1ypzk2YUmL/Lv+JotUuDEr0zIttnwIHSJn7bmL1pqVMF5gdtwqhfgb7JptTBj3fUZ+Ttfvin6HUm2N6Pajk9zdFIkjEemSpUAAyNh+6Daj61NtBHLVVyIxG7VXkwPYITa/wCFoOmoxZSU0So5uzHlwU8iiSq8Or9aLUWnVRFRHtRMUx5uY7WwX+RBu7JEuvVq0qn2VuO9Xfaq7dfNtIFusz5m1b7eVOV6nY5LS2rafT5X4L+FMC0LKkSKN2Ykl71c+iqK9ONypi1NX6mVPpIf9WRVqf8A29zv3XE5/DVli/iUYq0UfxFemxHYY4KSYWLGxGudXcm2eNYY0a51d6HyARFVcERVXsBuJAAAAAAAAAAAAAAAAAAAAAAAAAAABs7bu6L3LPZALbu6L3LPZAdBuSFPl6jt1MveN8T/ABNX5qSFd43xP8TV+akhBdmpa4ek3ZBgMFOxs16mWetx4z8abl++i5ftdkvaejWS+xLxSxoPVlZqYvouX7m5p2kG02mSDncqmtfwQ7ZbJbN9WHVutf35HlGB6vwahfgLJFouTB6s47/9ztf/AF+h2mvnU4ORarctoajaU+5wbd6ktqYjLtETnnX+DHf1EhcajFnMTWxVpPXsXWnsv7mGwU9qOdfOpss/qKwxoxW1p8/g22T1dbPEkasrT5/B4pgoPROEPC2jA40eAra8pNSuxxZTXt517DAS5VeZXdXlVXVartrnKdezzSSpec2ib/g71ktEs7bz2XU3/ih8gASCYcsY+o9GU2uc9y4I1qYqqm/4H2WTHgzKN0jtSjJ4v+k9cV1Y44pybU7TA06j6T0fTe5jk2OaqoqfqajgfepKXNaU6ZVfH+i9ypUerkbgmOOvsRSHbmyOiW5v88tDnepslfAtylE5/PLnyLeFMSPY7Kke2xVZ+JdxKtfavFTXgru3/CmINHL4YTJK16VWPGqxKiqiUqjFxRvJrRU19pnXKiuVWpgmOpMccDKyMkYykmeuplYIpYo1bKnPOta1/wAOAASieAAAAAAAAAAAAAAAAAAAAAAAAbO27ui9yz2QC27ui9yz2QHQbkhT5eo7dTL3jfE/xNX5qSFd43xP8TV+akhBdmpa4ek3ZAfujWqUKratCo6nUYuLXNXBUU/AMaVNipXkp6bwRu8m7wajpdNqPouRn1W6kfqx2ci7P3O9Op4KwvwNijU3Jg97fqv/ADdr9sD93m/QbOjUkvV9V2ylT1uw515kKtKzEnc2JPcpM8aS2lzYG8q8kQ7Mw/DW+zaUupbaONCkjUVz2r91RFTn5E5DYQZsa4R214lVtSmvKm1F5lTkUyf9RYWqLOamzGk9f5b/AMjbYUaloRsif6b/AExrEtaNlb59lMSACyFwAAAARVTYqpqw1A7fgpCZPvdGlVbx6KI5z07OKv8AlUMZHoxiuX2NcsiRxq92SJU6gHayeD9zpTa0elDkVkpvVqPbTXiuTkXHZsOrqMdTe5j0wc1cFTFF1/oGyNf+lahkrJP0rU4ABkbAAAAAAAAAAAAAAAAAAAAAAAADZ23d0XuWeyAW3d0XuWeyA6DckKfL1HbqZe8b4n+Jq/NSQrvG+J/iavzUkILs1LXD0m7ICyzxPx10jRl/se9OOvM1Nbv4RSM5a5zceKqpimC4LtTmMHIqoqIZvRVaqItFNzwh4YMoo6NaFa96alr4Ytb/ALef89n5mHq1H1qjqlV7nvcuLnOXFVU/INMFnjgbRqEey2SKzNoxPv7qV2y5SrXISvDqqx3/AJNXW1ycypymzqXeLwnscmJglKd9PjtouX+5zdf2ry7Pz1mBOWuVrkc1VRyLiiouCop5NZmSKjsnJ7mNoscczkfk5Ml/vU4AXWCQTAAWWu3VrnK+hQTY1XvdyNam1TxzkalVyMXOaxqucvJCajVfQqtq0ncV7VxRcEX3PReB96rXWPXbJo02LHRuNRicVHY48nJsPNk2FlK4yKNuqwaLuJTrP41VU2vTDBE/Lb+5GtdmSdlPfUh26yJaY7tOeumpueGkyQtjZWt1djo1R3FrVKa44tXZgqcmOpfzQ87PtQlyKFKrSpVXJSqt4tRm1rk7U/yfEyssGAxWf99zKxWXhmKzPnn/AGAASCYAAAAAAAAAAAAAAAAAAAAAAAAbO27ui9yz2QC27ui9yz2QHQbkhT5eo7dTL3jfE/xNX5qSFd43xP8AE1fmpIQXZqWuHpN2QAAxNoAAAAAAAABdZp7rfMa/6SVqT/tq0XNRUqN5sF5eY9Qh22FEbVWJFZQWun3o1MF2bMOTbsPLLXNbb5bZX0G1qlPXTR6/ajudefA0dj4YSVuaNutRqxqqo37Wo1KS8/5c5zLfZ5JPqYmSc/n7fBxfVLLNN9USZJz55/b4Otvtkh2xXJRu1Gq9P/SrV4/8Yp++B0Zy9MHuTVqVdhwdCNrmto5aqdWFjmso915deX8AAGZtAAAAAAAAAAAAAAAAAAAAAAAAAAANnbd3Re5Z7IBbd3Re5Z7IDoNyQp8vUdupl7xvif4mr81JCu8b4n+Jq/NSQguzUtcPSbsgABibQAAAAAAAAAAAAAAAAAAAAAAAAAAAAAAAAAAAAAAAAAAAADZ23d0XuWeyAW3d0XuWeyA6DckKfL1HbqZe8b4n+Jq/NSQrvG+J/iavzUkILs1LXD0m7IAAYm0AAAAAAAAAAAAAAAAAAAAAAAAAAAAAAAAAAAAAAAAAAAAA2dt3dF7lnsgFt3dF7lnsgOg3JCny9R26mXvG+J/iavzUkK7xvif4mr81JCC7NS1w9JuyAAGJtAAAAAAAAAAAAAAAAAAAAAAAAAAAAAAAAAAAAAAAAAAAAANnbd3Re5Z7IBbd3Re5Z7IDoNyQp8vUdupl7xvif4mr81JCu8b4n+Jq/NSQguzUtcPSbsgABibQAAAAAAAAAAAAAAAAAAAAAAAAAAAAAAAAAAAAAAAAAAAADZ23d0XuWeyAW3d0XuWeyA6DckKfL1HbqZe8b4n+Jq/NSQrvG+J/iavzUkILs1LXD0m7IAAYm0AAAAAAAAAAAAAAAAAAAAAAAAAAAAAAAAAAAAAAAAAAAAA2dt3dF7lnsgFt3dF7lnsgOg3JCny9R26nQXeBNddpzmw5KosmoqKlFyov3L2Emjp3QpXkOyAI7o0qdqK1vSNqUTJBo6d0KV5Dsho6d0KV5DsgDHDQ2cZJog0dO6FK8h2Q0dO6FK8h2QAw0HGSaINHTuhSvIdkNHTuhSvIdkAMNBxkmiDR07oUryHZDR07oUryHZADDQcZJog0dO6FK8h2Q0dO6FK8h2QAw0HGSaINHTuhSvIdkNHTuhSvIdkAMNBxkmiDR07oUryHZDR07oUryHZADDQcZJog0dO6FK8h2Q0dO6FK8h2QAw0HGSaINHTuhSvIdkNHTuhSvIdkAMNBxkmiDR07oUryHZDR07oUryHZADDQcZJog0dO6FK8h2Q0dO6FK8h2QAw0HGSaINHTuhSvIdkNHTuhSvIdkAMNBxkmiDR07oUryHZDR07oUryHZADDQcZJog0dO6FK8h2Q0dO6FK8h2QAw0HGSaINHTuhSvIdkNHTuhSvIdkAMNBxkmiDR07oUryHZDR07oUryHZADDQcZJohr7dFkpb4yLHrIqUWIqLTXVqTsABNRqUK1JK5Xruf/2Q=="/>
          <p:cNvSpPr>
            <a:spLocks noChangeAspect="1" noChangeArrowheads="1"/>
          </p:cNvSpPr>
          <p:nvPr/>
        </p:nvSpPr>
        <p:spPr bwMode="auto">
          <a:xfrm>
            <a:off x="63500" y="-630238"/>
            <a:ext cx="1933575" cy="129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entury Schoolbook" pitchFamily="18" charset="0"/>
            </a:endParaRPr>
          </a:p>
        </p:txBody>
      </p:sp>
      <p:pic>
        <p:nvPicPr>
          <p:cNvPr id="8197" name="Picture 6" descr="https://www.cia.gov/library/publications/the-world-factbook/graphics/flags/large/ch-lgfla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048000"/>
            <a:ext cx="48831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7412" name="Picture 4" descr="http://3.bp.blogspot.com/-g8cM95BD4Ac/TVS13zDILeI/AAAAAAAAAAQ/MV7mIfTvOcg/s1600/64938-004-8575C4AF.gif"/>
          <p:cNvPicPr>
            <a:picLocks noChangeAspect="1" noChangeArrowheads="1"/>
          </p:cNvPicPr>
          <p:nvPr/>
        </p:nvPicPr>
        <p:blipFill>
          <a:blip r:embed="rId3" cstate="print"/>
          <a:srcRect b="2249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0" y="0"/>
            <a:ext cx="4572000" cy="10779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Century Schoolbook" pitchFamily="18" charset="0"/>
              </a:rPr>
              <a:t>Qing Dynasty </a:t>
            </a:r>
          </a:p>
          <a:p>
            <a:pPr algn="ctr"/>
            <a:r>
              <a:rPr lang="en-US" sz="3200" b="1">
                <a:latin typeface="Century Schoolbook" pitchFamily="18" charset="0"/>
              </a:rPr>
              <a:t>(1644 – 1912)</a:t>
            </a:r>
            <a:endParaRPr lang="en-US" sz="320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The Qing Dynasty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843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991600" cy="5407025"/>
          </a:xfrm>
        </p:spPr>
        <p:txBody>
          <a:bodyPr/>
          <a:lstStyle/>
          <a:p>
            <a:pPr eaLnBrk="1" hangingPunct="1"/>
            <a:r>
              <a:rPr lang="en-US" sz="2300" smtClean="0"/>
              <a:t>1644 </a:t>
            </a:r>
            <a:r>
              <a:rPr lang="en-US" sz="2300" b="1" i="1" u="sng" smtClean="0"/>
              <a:t>Manchus</a:t>
            </a:r>
            <a:r>
              <a:rPr lang="en-US" sz="2300" smtClean="0"/>
              <a:t> invade China and seize Beijing</a:t>
            </a:r>
          </a:p>
          <a:p>
            <a:pPr lvl="1" eaLnBrk="1" hangingPunct="1"/>
            <a:r>
              <a:rPr lang="en-US" sz="2300" smtClean="0"/>
              <a:t>Took the Chinese name </a:t>
            </a:r>
            <a:r>
              <a:rPr lang="en-US" sz="2300" b="1" i="1" u="sng" smtClean="0"/>
              <a:t>Qing</a:t>
            </a:r>
            <a:r>
              <a:rPr lang="en-US" sz="2300" i="1" u="sng" smtClean="0"/>
              <a:t> </a:t>
            </a:r>
            <a:r>
              <a:rPr lang="en-US" sz="2300" b="1" i="1" u="sng" smtClean="0"/>
              <a:t>Dynasty</a:t>
            </a:r>
          </a:p>
          <a:p>
            <a:pPr lvl="1" eaLnBrk="1" hangingPunct="1"/>
            <a:r>
              <a:rPr lang="en-US" sz="2300" smtClean="0"/>
              <a:t>Eventually gained citizens respect: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300" smtClean="0"/>
              <a:t>	1. Upheld Confucian beliefs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300" smtClean="0"/>
              <a:t>	2. Made frontiers safer 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300" smtClean="0"/>
              <a:t>	3. Restored Chinese prosperity</a:t>
            </a:r>
          </a:p>
          <a:p>
            <a:pPr lvl="1" eaLnBrk="1" hangingPunct="1"/>
            <a:r>
              <a:rPr lang="en-US" sz="2300" smtClean="0"/>
              <a:t>Reduced government spending and lowered taxes</a:t>
            </a:r>
          </a:p>
          <a:p>
            <a:pPr lvl="1" eaLnBrk="1" hangingPunct="1"/>
            <a:r>
              <a:rPr lang="en-US" sz="2300" smtClean="0"/>
              <a:t>Welcomed intellectuals and Jesuits into their court  </a:t>
            </a:r>
          </a:p>
          <a:p>
            <a:pPr eaLnBrk="1" hangingPunct="1"/>
            <a:r>
              <a:rPr lang="en-US" sz="2300" smtClean="0"/>
              <a:t>Trade/ Commerce </a:t>
            </a:r>
          </a:p>
          <a:p>
            <a:pPr lvl="1" eaLnBrk="1" hangingPunct="1"/>
            <a:r>
              <a:rPr lang="en-US" sz="2300" smtClean="0"/>
              <a:t>Restrictions: Special Ports &amp; Paying Tribute</a:t>
            </a:r>
          </a:p>
          <a:p>
            <a:pPr lvl="1" eaLnBrk="1" hangingPunct="1"/>
            <a:r>
              <a:rPr lang="en-US" sz="2300" smtClean="0"/>
              <a:t>Dutch accepted terms – English did not accept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77200" cy="6397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Chinese Inventions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6175"/>
            <a:ext cx="8077200" cy="5711825"/>
          </a:xfrm>
        </p:spPr>
        <p:txBody>
          <a:bodyPr/>
          <a:lstStyle/>
          <a:p>
            <a:pPr eaLnBrk="1" hangingPunct="1"/>
            <a:r>
              <a:rPr lang="en-US" sz="3200" smtClean="0"/>
              <a:t>Compass </a:t>
            </a:r>
          </a:p>
          <a:p>
            <a:pPr eaLnBrk="1" hangingPunct="1"/>
            <a:r>
              <a:rPr lang="en-US" sz="3200" smtClean="0"/>
              <a:t>Gunpowder </a:t>
            </a:r>
          </a:p>
          <a:p>
            <a:pPr eaLnBrk="1" hangingPunct="1"/>
            <a:r>
              <a:rPr lang="en-US" sz="3200" smtClean="0"/>
              <a:t>Wheelbarrow</a:t>
            </a:r>
          </a:p>
          <a:p>
            <a:pPr eaLnBrk="1" hangingPunct="1"/>
            <a:r>
              <a:rPr lang="en-US" sz="3200" smtClean="0"/>
              <a:t>Seismoscope (Earthquake Detector) </a:t>
            </a:r>
          </a:p>
          <a:p>
            <a:pPr eaLnBrk="1" hangingPunct="1"/>
            <a:r>
              <a:rPr lang="en-US" sz="3200" smtClean="0"/>
              <a:t>Kites </a:t>
            </a:r>
          </a:p>
          <a:p>
            <a:pPr eaLnBrk="1" hangingPunct="1"/>
            <a:r>
              <a:rPr lang="en-US" sz="3200" smtClean="0"/>
              <a:t>Noodles </a:t>
            </a:r>
          </a:p>
          <a:p>
            <a:pPr eaLnBrk="1" hangingPunct="1"/>
            <a:r>
              <a:rPr lang="en-US" sz="3200" smtClean="0"/>
              <a:t>Block Printing </a:t>
            </a:r>
          </a:p>
          <a:p>
            <a:pPr eaLnBrk="1" hangingPunct="1"/>
            <a:r>
              <a:rPr lang="en-US" sz="3200" smtClean="0"/>
              <a:t>Mines (Land and Naval) </a:t>
            </a:r>
          </a:p>
          <a:p>
            <a:pPr eaLnBrk="1" hangingPunct="1"/>
            <a:r>
              <a:rPr lang="en-US" sz="3200" smtClean="0"/>
              <a:t>Lottery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Chinese Zodiac 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484" name="Picture 8" descr="http://www.chinesenewyear.me/wordpress/wp-content/uploads/2011/02/chinese-zodiac-calendar-ye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71550"/>
            <a:ext cx="868680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53400" cy="5635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Buddhism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382000" cy="5635625"/>
          </a:xfrm>
        </p:spPr>
        <p:txBody>
          <a:bodyPr/>
          <a:lstStyle/>
          <a:p>
            <a:pPr eaLnBrk="1" hangingPunct="1"/>
            <a:r>
              <a:rPr lang="en-US" smtClean="0"/>
              <a:t>Founder:</a:t>
            </a:r>
            <a:r>
              <a:rPr lang="en-US" b="1" u="sng" smtClean="0"/>
              <a:t> Buddha </a:t>
            </a:r>
            <a:r>
              <a:rPr lang="en-US" smtClean="0"/>
              <a:t>“the Enlightened One”, born in India</a:t>
            </a:r>
          </a:p>
          <a:p>
            <a:pPr lvl="1" eaLnBrk="1" hangingPunct="1"/>
            <a:r>
              <a:rPr lang="en-US" sz="2400" smtClean="0"/>
              <a:t>Religion is over 2,500 years old</a:t>
            </a:r>
          </a:p>
          <a:p>
            <a:pPr lvl="1" eaLnBrk="1" hangingPunct="1"/>
            <a:r>
              <a:rPr lang="en-US" sz="2400" smtClean="0"/>
              <a:t>Found in Sri Lanka, East and S.E Asia and Japan </a:t>
            </a:r>
          </a:p>
          <a:p>
            <a:pPr lvl="1" eaLnBrk="1" hangingPunct="1"/>
            <a:r>
              <a:rPr lang="en-US" sz="2400" smtClean="0"/>
              <a:t>Buddha did not teach a personal deity </a:t>
            </a:r>
          </a:p>
          <a:p>
            <a:pPr lvl="1" eaLnBrk="1" hangingPunct="1"/>
            <a:r>
              <a:rPr lang="en-US" sz="2400" smtClean="0"/>
              <a:t>There is no one Holy Book </a:t>
            </a:r>
          </a:p>
          <a:p>
            <a:pPr lvl="1" eaLnBrk="1" hangingPunct="1"/>
            <a:r>
              <a:rPr lang="en-US" sz="2400" smtClean="0"/>
              <a:t>Leadership comes from Buddhist monks and nuns</a:t>
            </a:r>
          </a:p>
          <a:p>
            <a:pPr eaLnBrk="1" hangingPunct="1"/>
            <a:r>
              <a:rPr lang="en-US" smtClean="0"/>
              <a:t>Beliefs </a:t>
            </a:r>
          </a:p>
          <a:p>
            <a:pPr lvl="1" eaLnBrk="1" hangingPunct="1"/>
            <a:r>
              <a:rPr lang="en-US" sz="2400" smtClean="0"/>
              <a:t>Dharma: Key to happiness was detachment from worldly desires. </a:t>
            </a:r>
          </a:p>
          <a:p>
            <a:pPr lvl="1" eaLnBrk="1" hangingPunct="1"/>
            <a:r>
              <a:rPr lang="en-US" sz="2400" smtClean="0"/>
              <a:t>Rebirth: Living things after death are reborn</a:t>
            </a:r>
          </a:p>
          <a:p>
            <a:pPr lvl="1" eaLnBrk="1" hangingPunct="1"/>
            <a:r>
              <a:rPr lang="en-US" sz="2400" smtClean="0"/>
              <a:t>Meditation: A form of religious contemplation</a:t>
            </a:r>
          </a:p>
          <a:p>
            <a:pPr lvl="1" eaLnBrk="1" hangingPunct="1"/>
            <a:r>
              <a:rPr lang="en-US" sz="2400" smtClean="0"/>
              <a:t>Goal: NIRVANA – complete peace and happiness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The Eightfold Path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696200" cy="5791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600" smtClean="0"/>
              <a:t>1. Know the truth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600" smtClean="0"/>
              <a:t>2. Intend to resist evil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600" smtClean="0"/>
              <a:t>3. Not say anything to hurt others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600" smtClean="0"/>
              <a:t>4. Respect life, property and morality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600" smtClean="0"/>
              <a:t>5. Work at a job that does not injure others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600" smtClean="0"/>
              <a:t>6. Free ones mind from evil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600" smtClean="0"/>
              <a:t>7. Be in control of ones feelings and thoughts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600" smtClean="0"/>
              <a:t>8. Practice appropriate forms of concentration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20" name="Picture 2" descr="http://www.asiaonline.com.au/images/asia_ma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4" name="Picture 2" descr="http://www.artsmia.org/art-of-asia/history/images/maps/china-ming-larg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1600200" y="228600"/>
            <a:ext cx="61722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Century Schoolbook" pitchFamily="18" charset="0"/>
              </a:rPr>
              <a:t>Ming Dynasty (1368 – 1644)</a:t>
            </a:r>
            <a:endParaRPr lang="en-US" sz="320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3058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mtClean="0"/>
              <a:t>1368 – </a:t>
            </a:r>
            <a:r>
              <a:rPr lang="en-US" b="1" i="1" u="sng" smtClean="0"/>
              <a:t>Hongwu</a:t>
            </a:r>
            <a:r>
              <a:rPr lang="en-US" smtClean="0"/>
              <a:t> commands Chinese army that drives Mongols out of China. (1</a:t>
            </a:r>
            <a:r>
              <a:rPr lang="en-US" baseline="30000" smtClean="0"/>
              <a:t>st</a:t>
            </a:r>
            <a:r>
              <a:rPr lang="en-US" smtClean="0"/>
              <a:t> Ming Emperor)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400" smtClean="0"/>
              <a:t>1. Agriculture reforms = increase in population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400" smtClean="0"/>
              <a:t>2. Return of Chinese society to Confucian morals.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400" smtClean="0"/>
              <a:t>3. Civil Service Reforms – Exams given for government jobs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mtClean="0"/>
              <a:t>Early 1400’s: China launches </a:t>
            </a:r>
            <a:r>
              <a:rPr lang="en-US" b="1" i="1" u="sng" smtClean="0"/>
              <a:t>seven</a:t>
            </a:r>
            <a:r>
              <a:rPr lang="en-US" smtClean="0"/>
              <a:t> voyages of exploration throughout </a:t>
            </a:r>
            <a:r>
              <a:rPr lang="en-US" b="1" i="1" u="sng" smtClean="0"/>
              <a:t>Southwest Asia</a:t>
            </a:r>
            <a:r>
              <a:rPr lang="en-US" i="1" smtClean="0"/>
              <a:t> </a:t>
            </a:r>
            <a:r>
              <a:rPr lang="en-US" smtClean="0"/>
              <a:t>and </a:t>
            </a:r>
            <a:r>
              <a:rPr lang="en-US" b="1" i="1" u="sng" smtClean="0"/>
              <a:t>Africa</a:t>
            </a:r>
            <a:r>
              <a:rPr lang="en-US" smtClean="0"/>
              <a:t>.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smtClean="0"/>
              <a:t>Voyages demonstrated the wealth and power of Ming dynasty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smtClean="0"/>
              <a:t>Voyages consisted of hundreds of ships and thousands of men (floating cities)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b="1" i="1" u="sng" smtClean="0"/>
              <a:t>Zheng He </a:t>
            </a:r>
            <a:r>
              <a:rPr lang="en-US" sz="2400" smtClean="0"/>
              <a:t>led all seven voyages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mtClean="0"/>
              <a:t> 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3100" smtClean="0"/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152400" y="228600"/>
            <a:ext cx="8534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Century Schoolbook" pitchFamily="18" charset="0"/>
              </a:rPr>
              <a:t>The Ming Dynasty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715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Ming Treasure Ship vs. Columbus Ship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2292" name="Picture 4" descr="http://www.history.ucsb.edu/faculty/marcuse/classes/2c/images/ChinaZhengHeShip1405vsSantaMaria500px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914400"/>
            <a:ext cx="85915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848600" cy="4876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600" smtClean="0"/>
              <a:t>1433 China follows policy of </a:t>
            </a:r>
            <a:r>
              <a:rPr lang="en-US" sz="2600" b="1" i="1" u="sng" smtClean="0"/>
              <a:t>isolationism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600" smtClean="0"/>
              <a:t>Capital moved to Beijing – Palace was called the </a:t>
            </a:r>
            <a:r>
              <a:rPr lang="en-US" sz="2600" b="1" i="1" u="sng" smtClean="0"/>
              <a:t>“Forbidden City” </a:t>
            </a:r>
            <a:r>
              <a:rPr lang="en-US" sz="2600" smtClean="0"/>
              <a:t>because peasants and foreigners were not allowed to enter.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600" smtClean="0"/>
              <a:t>Government controlled all trade – Goods only could enter/exit through 3 ports (smuggling)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600" smtClean="0"/>
              <a:t>Demand for porcelain and silk. Heavy taxes on manufactured goods causes China to remain an agricultural country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8683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The Forbidden city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4340" name="Picture 2" descr="http://yeschinatour.com/static/photologue/photos/cache/forbidden-city-beijing-04_lea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192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4" name="Picture 2" descr="http://www.beijingholiday.com/assets/images/attractions/forbidden-city/gate_to_forbidden_ci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8" name="Picture 2" descr="http://www.meiguoxing.com/files/Map_of_Forbidden_Ci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1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10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F0000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FF0000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0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F0000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FF0000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782</TotalTime>
  <Words>393</Words>
  <Application>Microsoft Office PowerPoint</Application>
  <PresentationFormat>On-screen Show (4:3)</PresentationFormat>
  <Paragraphs>79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Schoolbook</vt:lpstr>
      <vt:lpstr>Wingdings</vt:lpstr>
      <vt:lpstr>Wingdings 2</vt:lpstr>
      <vt:lpstr>Calibri</vt:lpstr>
      <vt:lpstr>Oriel</vt:lpstr>
      <vt:lpstr>China Limits European Contact</vt:lpstr>
      <vt:lpstr>Slide 2</vt:lpstr>
      <vt:lpstr>Slide 3</vt:lpstr>
      <vt:lpstr>Slide 4</vt:lpstr>
      <vt:lpstr>Ming Treasure Ship vs. Columbus Ship</vt:lpstr>
      <vt:lpstr>Slide 6</vt:lpstr>
      <vt:lpstr>The Forbidden city </vt:lpstr>
      <vt:lpstr>Slide 8</vt:lpstr>
      <vt:lpstr>Slide 9</vt:lpstr>
      <vt:lpstr>Slide 10</vt:lpstr>
      <vt:lpstr>The Qing Dynasty </vt:lpstr>
      <vt:lpstr>Chinese Inventions </vt:lpstr>
      <vt:lpstr>Chinese Zodiac  </vt:lpstr>
      <vt:lpstr>Buddhism</vt:lpstr>
      <vt:lpstr>The Eightfold Path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Rick Burd</dc:creator>
  <cp:lastModifiedBy>bmcgoldrick</cp:lastModifiedBy>
  <cp:revision>41</cp:revision>
  <dcterms:created xsi:type="dcterms:W3CDTF">2011-11-20T21:40:43Z</dcterms:created>
  <dcterms:modified xsi:type="dcterms:W3CDTF">2015-11-19T12:36:40Z</dcterms:modified>
</cp:coreProperties>
</file>