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6"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7" r:id="rId32"/>
    <p:sldId id="285" r:id="rId33"/>
    <p:sldId id="286" r:id="rId34"/>
    <p:sldId id="287" r:id="rId35"/>
    <p:sldId id="288" r:id="rId36"/>
    <p:sldId id="289" r:id="rId37"/>
    <p:sldId id="290" r:id="rId38"/>
    <p:sldId id="291" r:id="rId39"/>
    <p:sldId id="292" r:id="rId40"/>
    <p:sldId id="293" r:id="rId41"/>
    <p:sldId id="294" r:id="rId42"/>
    <p:sldId id="295" r:id="rId43"/>
    <p:sldId id="298" r:id="rId4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Sylfaen" pitchFamily="18" charset="0"/>
        <a:ea typeface="+mn-ea"/>
        <a:cs typeface="+mn-cs"/>
      </a:defRPr>
    </a:lvl1pPr>
    <a:lvl2pPr marL="457200" algn="l" rtl="0" eaLnBrk="0" fontAlgn="base" hangingPunct="0">
      <a:spcBef>
        <a:spcPct val="0"/>
      </a:spcBef>
      <a:spcAft>
        <a:spcPct val="0"/>
      </a:spcAft>
      <a:defRPr kern="1200">
        <a:solidFill>
          <a:schemeClr val="tx1"/>
        </a:solidFill>
        <a:latin typeface="Sylfaen" pitchFamily="18" charset="0"/>
        <a:ea typeface="+mn-ea"/>
        <a:cs typeface="+mn-cs"/>
      </a:defRPr>
    </a:lvl2pPr>
    <a:lvl3pPr marL="914400" algn="l" rtl="0" eaLnBrk="0" fontAlgn="base" hangingPunct="0">
      <a:spcBef>
        <a:spcPct val="0"/>
      </a:spcBef>
      <a:spcAft>
        <a:spcPct val="0"/>
      </a:spcAft>
      <a:defRPr kern="1200">
        <a:solidFill>
          <a:schemeClr val="tx1"/>
        </a:solidFill>
        <a:latin typeface="Sylfaen" pitchFamily="18" charset="0"/>
        <a:ea typeface="+mn-ea"/>
        <a:cs typeface="+mn-cs"/>
      </a:defRPr>
    </a:lvl3pPr>
    <a:lvl4pPr marL="1371600" algn="l" rtl="0" eaLnBrk="0" fontAlgn="base" hangingPunct="0">
      <a:spcBef>
        <a:spcPct val="0"/>
      </a:spcBef>
      <a:spcAft>
        <a:spcPct val="0"/>
      </a:spcAft>
      <a:defRPr kern="1200">
        <a:solidFill>
          <a:schemeClr val="tx1"/>
        </a:solidFill>
        <a:latin typeface="Sylfaen" pitchFamily="18" charset="0"/>
        <a:ea typeface="+mn-ea"/>
        <a:cs typeface="+mn-cs"/>
      </a:defRPr>
    </a:lvl4pPr>
    <a:lvl5pPr marL="1828800" algn="l" rtl="0" eaLnBrk="0" fontAlgn="base" hangingPunct="0">
      <a:spcBef>
        <a:spcPct val="0"/>
      </a:spcBef>
      <a:spcAft>
        <a:spcPct val="0"/>
      </a:spcAft>
      <a:defRPr kern="1200">
        <a:solidFill>
          <a:schemeClr val="tx1"/>
        </a:solidFill>
        <a:latin typeface="Sylfaen" pitchFamily="18" charset="0"/>
        <a:ea typeface="+mn-ea"/>
        <a:cs typeface="+mn-cs"/>
      </a:defRPr>
    </a:lvl5pPr>
    <a:lvl6pPr marL="2286000" algn="l" defTabSz="914400" rtl="0" eaLnBrk="1" latinLnBrk="0" hangingPunct="1">
      <a:defRPr kern="1200">
        <a:solidFill>
          <a:schemeClr val="tx1"/>
        </a:solidFill>
        <a:latin typeface="Sylfaen" pitchFamily="18" charset="0"/>
        <a:ea typeface="+mn-ea"/>
        <a:cs typeface="+mn-cs"/>
      </a:defRPr>
    </a:lvl6pPr>
    <a:lvl7pPr marL="2743200" algn="l" defTabSz="914400" rtl="0" eaLnBrk="1" latinLnBrk="0" hangingPunct="1">
      <a:defRPr kern="1200">
        <a:solidFill>
          <a:schemeClr val="tx1"/>
        </a:solidFill>
        <a:latin typeface="Sylfaen" pitchFamily="18" charset="0"/>
        <a:ea typeface="+mn-ea"/>
        <a:cs typeface="+mn-cs"/>
      </a:defRPr>
    </a:lvl7pPr>
    <a:lvl8pPr marL="3200400" algn="l" defTabSz="914400" rtl="0" eaLnBrk="1" latinLnBrk="0" hangingPunct="1">
      <a:defRPr kern="1200">
        <a:solidFill>
          <a:schemeClr val="tx1"/>
        </a:solidFill>
        <a:latin typeface="Sylfaen" pitchFamily="18" charset="0"/>
        <a:ea typeface="+mn-ea"/>
        <a:cs typeface="+mn-cs"/>
      </a:defRPr>
    </a:lvl8pPr>
    <a:lvl9pPr marL="3657600" algn="l" defTabSz="914400" rtl="0" eaLnBrk="1" latinLnBrk="0" hangingPunct="1">
      <a:defRPr kern="1200">
        <a:solidFill>
          <a:schemeClr val="tx1"/>
        </a:solidFill>
        <a:latin typeface="Sylfae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49" d="100"/>
          <a:sy n="49" d="100"/>
        </p:scale>
        <p:origin x="-108" y="-12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24ECB9F-6691-43DE-95FB-EE8084DD5973}" type="datetimeFigureOut">
              <a:rPr lang="en-US" smtClean="0"/>
              <a:pPr/>
              <a:t>9/9/2015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246D7BD-604B-4942-ADBB-55CD5A0B70D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33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316" name="Rectangle 4"/>
          <p:cNvSpPr>
            <a:spLocks noGrp="1" noChangeArrowheads="1"/>
          </p:cNvSpPr>
          <p:nvPr>
            <p:ph type="dt" sz="quarter" idx="2"/>
          </p:nvPr>
        </p:nvSpPr>
        <p:spPr/>
        <p:txBody>
          <a:bodyPr/>
          <a:lstStyle>
            <a:lvl1pPr>
              <a:defRPr/>
            </a:lvl1pPr>
          </a:lstStyle>
          <a:p>
            <a:endParaRPr lang="en-US"/>
          </a:p>
        </p:txBody>
      </p:sp>
      <p:sp>
        <p:nvSpPr>
          <p:cNvPr id="13317" name="Rectangle 5"/>
          <p:cNvSpPr>
            <a:spLocks noGrp="1" noChangeArrowheads="1"/>
          </p:cNvSpPr>
          <p:nvPr>
            <p:ph type="ftr" sz="quarter" idx="3"/>
          </p:nvPr>
        </p:nvSpPr>
        <p:spPr/>
        <p:txBody>
          <a:bodyPr/>
          <a:lstStyle>
            <a:lvl1pPr>
              <a:defRPr/>
            </a:lvl1pPr>
          </a:lstStyle>
          <a:p>
            <a:endParaRPr lang="en-US"/>
          </a:p>
        </p:txBody>
      </p:sp>
      <p:sp>
        <p:nvSpPr>
          <p:cNvPr id="13318" name="Rectangle 6"/>
          <p:cNvSpPr>
            <a:spLocks noGrp="1" noChangeArrowheads="1"/>
          </p:cNvSpPr>
          <p:nvPr>
            <p:ph type="sldNum" sz="quarter" idx="4"/>
          </p:nvPr>
        </p:nvSpPr>
        <p:spPr/>
        <p:txBody>
          <a:bodyPr/>
          <a:lstStyle>
            <a:lvl1pPr>
              <a:defRPr/>
            </a:lvl1pPr>
          </a:lstStyle>
          <a:p>
            <a:fld id="{7F05F746-525B-4738-91A2-A0FFFFC5E87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29E3FC-56E6-48CA-8ACB-015925A7F29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33F72A-CF6A-446A-9250-92F1CC60F8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B69539-3DE5-4D77-8233-D3E5688C1A5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B8F20A-D141-4163-A39A-EB875325D65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8BBE14-561A-4AAD-95CD-EEE204D4A5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EA894B-4A84-46EF-A684-0FC7941EFB9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2EE787-8EED-4F00-8EAC-55B1ABC940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CA451C-62D4-4516-9750-F3E05497D4A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C01D2C-ED2C-4E10-8F13-E475A205E51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CAF963-4505-4E37-B570-1D58EAF262A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30B249EB-DA98-4F02-9B1D-E6E87C5C010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ds.yahoo.com/_ylt=A0WTb_vaNm9LR2MASXmjzbkF/SIG=12uoji472/EXP=1265666138/**http:/images.stanzapub.com/readers/2008/10/08/pyramidmayaelcastillg_1.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ucatanadventure.com.mx/maya_civilization.ht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ds.yahoo.com/_ylt=A0WTbx4TSW9LD2QARICjzbkF/SIG=11ok61ja6/EXP=1265670803/**http:/www.crystalinks.com/tikal.jp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rds.yahoo.com/_ylt=A0WTb_zPSm9Lg0sAqwOjzbkF/SIG=12bc0mtnq/EXP=1265671247/**http:/www.flickr.com/photos/manunderstress/2116595625/"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rds.yahoo.com/_ylt=A0WTb_x_S29LwxIA1JWjzbkF/SIG=125odiohg/EXP=1265671423/**http:/www.flickr.com/photos/judester/3223453234/"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Palenque_glyphs-edit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n.wikipedia.org/wiki/File:Maya.s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watchknow.org/Video.aspx?VideoID=1220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1/1a/MexicanSculptureRememberingTheSignForTenochtitlanFoundation.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hyperlink" Target="http://rds.yahoo.com/_ylt=A0WTefjGZ3BLgBMA4u.jzbkF/SIG=12bvhn4rp/EXP=1265744198/**http:/www.flickr.com/photos/databeautician/364909425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rds.yahoo.com/_ylt=A0WTefbtanBLIFgAryujzbkF/SIG=12vh70r55/EXP=1265745005/**http:/www.puro-tolteca.com/images/Other%20Prints/huitzilopochtli_jpg.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rds.yahoo.com/_ylt=A0WTefjba3BLJ3IAr3mjzbkF/SIG=12571g01j/EXP=1265745243/**http:/www.flickr.com/photos/unitopia/3215586935/" TargetMode="Externa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hyperlink" Target="http://rds.yahoo.com/_ylt=A0WTefe6bXBLFFUAEgOjzbkF/SIG=12cjjlu9n/EXP=1265745722/**http:/www.flickr.com/photos/angryromancegrrl/44265015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pedia.org/wiki/File:Codex_Magliabechiano_(141_cropped).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ds.yahoo.com/_ylt=A0WTefbrcXBL5mcAk2ujzbkF/SIG=13eh9681b/EXP=1265746795/**http:/www.paseosporlahabana.com/images/d69cc0b54c971f3d322a82f6c03beab3hernan-cortes2.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hyperlink" Target="http://www.watchknow.org/Video.aspx?VideoID=10964" TargetMode="External"/><Relationship Id="rId2" Type="http://schemas.openxmlformats.org/officeDocument/2006/relationships/hyperlink" Target="http://www.watchknow.org/Video.aspx?VideoID=625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rds.yahoo.com/_ylt=A0WTefeQcnBL420AS3yjzbkF/SIG=13c27tp1b/EXP=1265746960/**http:/photosbymartin.com/images/peru/machu_picchu/images/machu-picchu-peru-IMG_5155.jpg"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upload.wikimedia.org/wikipedia/commons/c/ca/Inka_mauern_cuzco.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upload.wikimedia.org/wikipedia/en/9/9d/Inti_Torre_Tagle.p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watchknow.org/Video.aspx?VideoID=23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a:latin typeface="Sylfaen" pitchFamily="18" charset="0"/>
              </a:rPr>
              <a:t>Maya, Aztec, and Inca</a:t>
            </a:r>
            <a:br>
              <a:rPr lang="en-US" sz="4800">
                <a:latin typeface="Sylfaen" pitchFamily="18" charset="0"/>
              </a:rPr>
            </a:br>
            <a:r>
              <a:rPr lang="en-US" sz="4800">
                <a:latin typeface="Sylfaen" pitchFamily="18" charset="0"/>
              </a:rPr>
              <a:t>Civilizations</a:t>
            </a:r>
          </a:p>
        </p:txBody>
      </p:sp>
      <p:sp>
        <p:nvSpPr>
          <p:cNvPr id="2051" name="Rectangle 3"/>
          <p:cNvSpPr>
            <a:spLocks noGrp="1" noChangeArrowheads="1"/>
          </p:cNvSpPr>
          <p:nvPr>
            <p:ph type="subTitle" idx="1"/>
          </p:nvPr>
        </p:nvSpPr>
        <p:spPr/>
        <p:txBody>
          <a:bodyPr/>
          <a:lstStyle/>
          <a:p>
            <a:endParaRPr lang="en-US"/>
          </a:p>
        </p:txBody>
      </p:sp>
      <p:pic>
        <p:nvPicPr>
          <p:cNvPr id="2053" name="Picture 5" descr="View Image">
            <a:hlinkClick r:id="rId2"/>
          </p:cNvPr>
          <p:cNvPicPr>
            <a:picLocks noChangeAspect="1" noChangeArrowheads="1"/>
          </p:cNvPicPr>
          <p:nvPr/>
        </p:nvPicPr>
        <p:blipFill>
          <a:blip r:embed="rId3" cstate="print"/>
          <a:srcRect/>
          <a:stretch>
            <a:fillRect/>
          </a:stretch>
        </p:blipFill>
        <p:spPr bwMode="auto">
          <a:xfrm>
            <a:off x="2590800" y="3733800"/>
            <a:ext cx="3810000" cy="21939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800">
                <a:latin typeface="Sylfaen" pitchFamily="18" charset="0"/>
              </a:rPr>
              <a:t>Maya Religion</a:t>
            </a:r>
          </a:p>
        </p:txBody>
      </p:sp>
      <p:sp>
        <p:nvSpPr>
          <p:cNvPr id="22531" name="Rectangle 3"/>
          <p:cNvSpPr>
            <a:spLocks noGrp="1" noChangeArrowheads="1"/>
          </p:cNvSpPr>
          <p:nvPr>
            <p:ph type="body" idx="1"/>
          </p:nvPr>
        </p:nvSpPr>
        <p:spPr/>
        <p:txBody>
          <a:bodyPr/>
          <a:lstStyle/>
          <a:p>
            <a:r>
              <a:rPr lang="en-US"/>
              <a:t>The Maya were polytheistic</a:t>
            </a:r>
          </a:p>
          <a:p>
            <a:r>
              <a:rPr lang="en-US"/>
              <a:t>The Maya practiced human sacrifice</a:t>
            </a:r>
          </a:p>
          <a:p>
            <a:pPr>
              <a:buFont typeface="Wingdings" pitchFamily="2" charset="2"/>
              <a:buNone/>
            </a:pPr>
            <a:endParaRPr lang="en-US"/>
          </a:p>
        </p:txBody>
      </p:sp>
      <p:pic>
        <p:nvPicPr>
          <p:cNvPr id="22533" name="Picture 5" descr="Maya Gods">
            <a:hlinkClick r:id="rId2"/>
          </p:cNvPr>
          <p:cNvPicPr>
            <a:picLocks noChangeAspect="1" noChangeArrowheads="1"/>
          </p:cNvPicPr>
          <p:nvPr/>
        </p:nvPicPr>
        <p:blipFill>
          <a:blip r:embed="rId3" cstate="print"/>
          <a:srcRect/>
          <a:stretch>
            <a:fillRect/>
          </a:stretch>
        </p:blipFill>
        <p:spPr bwMode="auto">
          <a:xfrm>
            <a:off x="533400" y="3276600"/>
            <a:ext cx="3352800" cy="3105150"/>
          </a:xfrm>
          <a:prstGeom prst="rect">
            <a:avLst/>
          </a:prstGeom>
          <a:noFill/>
        </p:spPr>
      </p:pic>
      <p:pic>
        <p:nvPicPr>
          <p:cNvPr id="22535" name="Picture 7" descr="mayan_priests"/>
          <p:cNvPicPr>
            <a:picLocks noChangeAspect="1" noChangeArrowheads="1"/>
          </p:cNvPicPr>
          <p:nvPr/>
        </p:nvPicPr>
        <p:blipFill>
          <a:blip r:embed="rId4" cstate="print"/>
          <a:srcRect/>
          <a:stretch>
            <a:fillRect/>
          </a:stretch>
        </p:blipFill>
        <p:spPr bwMode="auto">
          <a:xfrm>
            <a:off x="3962400" y="3276600"/>
            <a:ext cx="4343400" cy="3079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800">
                <a:latin typeface="Sylfaen" pitchFamily="18" charset="0"/>
              </a:rPr>
              <a:t>Maya Architecture</a:t>
            </a:r>
          </a:p>
        </p:txBody>
      </p:sp>
      <p:sp>
        <p:nvSpPr>
          <p:cNvPr id="23555" name="Rectangle 3"/>
          <p:cNvSpPr>
            <a:spLocks noGrp="1" noChangeArrowheads="1"/>
          </p:cNvSpPr>
          <p:nvPr>
            <p:ph type="body" idx="1"/>
          </p:nvPr>
        </p:nvSpPr>
        <p:spPr/>
        <p:txBody>
          <a:bodyPr/>
          <a:lstStyle/>
          <a:p>
            <a:pPr>
              <a:lnSpc>
                <a:spcPct val="90000"/>
              </a:lnSpc>
            </a:pPr>
            <a:r>
              <a:rPr lang="en-US" sz="2800"/>
              <a:t>The Maya built towering temples and elaborate palaces</a:t>
            </a:r>
          </a:p>
          <a:p>
            <a:pPr>
              <a:lnSpc>
                <a:spcPct val="90000"/>
              </a:lnSpc>
            </a:pPr>
            <a:endParaRPr lang="en-US" sz="2800"/>
          </a:p>
          <a:p>
            <a:pPr>
              <a:lnSpc>
                <a:spcPct val="90000"/>
              </a:lnSpc>
            </a:pPr>
            <a:r>
              <a:rPr lang="en-US" sz="2800"/>
              <a:t>Atop the temples, priests performed religious ceremonies and sacrifices while people watched from the plazas below</a:t>
            </a:r>
          </a:p>
          <a:p>
            <a:pPr>
              <a:lnSpc>
                <a:spcPct val="90000"/>
              </a:lnSpc>
            </a:pPr>
            <a:endParaRPr lang="en-US" sz="2800"/>
          </a:p>
          <a:p>
            <a:pPr>
              <a:lnSpc>
                <a:spcPct val="90000"/>
              </a:lnSpc>
            </a:pPr>
            <a:r>
              <a:rPr lang="en-US" sz="2800"/>
              <a:t>Ceremonial platforms, temples, pyramids, observatories, ball courts all built by the Maya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p:txBody>
          <a:bodyPr/>
          <a:lstStyle/>
          <a:p>
            <a:endParaRPr lang="en-US"/>
          </a:p>
        </p:txBody>
      </p:sp>
      <p:pic>
        <p:nvPicPr>
          <p:cNvPr id="24581" name="Picture 5" descr="View Image">
            <a:hlinkClick r:id="rId2"/>
          </p:cNvPr>
          <p:cNvPicPr>
            <a:picLocks noChangeAspect="1" noChangeArrowheads="1"/>
          </p:cNvPicPr>
          <p:nvPr/>
        </p:nvPicPr>
        <p:blipFill>
          <a:blip r:embed="rId3" cstate="print"/>
          <a:srcRect/>
          <a:stretch>
            <a:fillRect/>
          </a:stretch>
        </p:blipFill>
        <p:spPr bwMode="auto">
          <a:xfrm>
            <a:off x="5029200" y="3505200"/>
            <a:ext cx="2686050" cy="3124200"/>
          </a:xfrm>
          <a:prstGeom prst="rect">
            <a:avLst/>
          </a:prstGeom>
          <a:noFill/>
        </p:spPr>
      </p:pic>
      <p:pic>
        <p:nvPicPr>
          <p:cNvPr id="24583" name="Picture 7" descr="columns"/>
          <p:cNvPicPr>
            <a:picLocks noChangeAspect="1" noChangeArrowheads="1"/>
          </p:cNvPicPr>
          <p:nvPr/>
        </p:nvPicPr>
        <p:blipFill>
          <a:blip r:embed="rId4" cstate="print"/>
          <a:srcRect/>
          <a:stretch>
            <a:fillRect/>
          </a:stretch>
        </p:blipFill>
        <p:spPr bwMode="auto">
          <a:xfrm>
            <a:off x="4191000" y="457200"/>
            <a:ext cx="4267200" cy="2965450"/>
          </a:xfrm>
          <a:prstGeom prst="rect">
            <a:avLst/>
          </a:prstGeom>
          <a:noFill/>
        </p:spPr>
      </p:pic>
      <p:pic>
        <p:nvPicPr>
          <p:cNvPr id="24585" name="Picture 9" descr="can8602_24, El Castillo, Chichen Itza, Maya Ruins, Yucatan Peninsula, Mexico by jimg944."/>
          <p:cNvPicPr>
            <a:picLocks noChangeAspect="1" noChangeArrowheads="1"/>
          </p:cNvPicPr>
          <p:nvPr/>
        </p:nvPicPr>
        <p:blipFill>
          <a:blip r:embed="rId5" cstate="print"/>
          <a:srcRect/>
          <a:stretch>
            <a:fillRect/>
          </a:stretch>
        </p:blipFill>
        <p:spPr bwMode="auto">
          <a:xfrm>
            <a:off x="381000" y="457200"/>
            <a:ext cx="3671888" cy="5562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p:txBody>
          <a:bodyPr/>
          <a:lstStyle/>
          <a:p>
            <a:endParaRPr lang="en-US"/>
          </a:p>
        </p:txBody>
      </p:sp>
      <p:pic>
        <p:nvPicPr>
          <p:cNvPr id="25605" name="Picture 5" descr="452313-58"/>
          <p:cNvPicPr>
            <a:picLocks noChangeAspect="1" noChangeArrowheads="1"/>
          </p:cNvPicPr>
          <p:nvPr/>
        </p:nvPicPr>
        <p:blipFill>
          <a:blip r:embed="rId2" cstate="print"/>
          <a:srcRect/>
          <a:stretch>
            <a:fillRect/>
          </a:stretch>
        </p:blipFill>
        <p:spPr bwMode="auto">
          <a:xfrm>
            <a:off x="685800" y="152400"/>
            <a:ext cx="3810000" cy="2547938"/>
          </a:xfrm>
          <a:prstGeom prst="rect">
            <a:avLst/>
          </a:prstGeom>
          <a:noFill/>
        </p:spPr>
      </p:pic>
      <p:pic>
        <p:nvPicPr>
          <p:cNvPr id="25613" name="Picture 13" descr="View Image">
            <a:hlinkClick r:id="rId3"/>
          </p:cNvPr>
          <p:cNvPicPr>
            <a:picLocks noChangeAspect="1" noChangeArrowheads="1"/>
          </p:cNvPicPr>
          <p:nvPr/>
        </p:nvPicPr>
        <p:blipFill>
          <a:blip r:embed="rId4" cstate="print"/>
          <a:srcRect/>
          <a:stretch>
            <a:fillRect/>
          </a:stretch>
        </p:blipFill>
        <p:spPr bwMode="auto">
          <a:xfrm>
            <a:off x="1828800" y="2819400"/>
            <a:ext cx="5562600" cy="3738563"/>
          </a:xfrm>
          <a:prstGeom prst="rect">
            <a:avLst/>
          </a:prstGeom>
          <a:noFill/>
        </p:spPr>
      </p:pic>
      <p:pic>
        <p:nvPicPr>
          <p:cNvPr id="25615" name="Picture 15" descr="View Image">
            <a:hlinkClick r:id="rId5"/>
          </p:cNvPr>
          <p:cNvPicPr>
            <a:picLocks noChangeAspect="1" noChangeArrowheads="1"/>
          </p:cNvPicPr>
          <p:nvPr/>
        </p:nvPicPr>
        <p:blipFill>
          <a:blip r:embed="rId6" cstate="print"/>
          <a:srcRect/>
          <a:stretch>
            <a:fillRect/>
          </a:stretch>
        </p:blipFill>
        <p:spPr bwMode="auto">
          <a:xfrm>
            <a:off x="4724400" y="152400"/>
            <a:ext cx="3733800" cy="25098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800">
                <a:latin typeface="Sylfaen" pitchFamily="18" charset="0"/>
              </a:rPr>
              <a:t>Advances in learning</a:t>
            </a:r>
          </a:p>
        </p:txBody>
      </p:sp>
      <p:sp>
        <p:nvSpPr>
          <p:cNvPr id="26627" name="Rectangle 3"/>
          <p:cNvSpPr>
            <a:spLocks noGrp="1" noChangeArrowheads="1"/>
          </p:cNvSpPr>
          <p:nvPr>
            <p:ph type="body" idx="1"/>
          </p:nvPr>
        </p:nvSpPr>
        <p:spPr/>
        <p:txBody>
          <a:bodyPr/>
          <a:lstStyle/>
          <a:p>
            <a:r>
              <a:rPr lang="en-US"/>
              <a:t>The Maya created a writing system of hieroglyphics</a:t>
            </a:r>
          </a:p>
          <a:p>
            <a:pPr>
              <a:buFont typeface="Wingdings" pitchFamily="2" charset="2"/>
              <a:buNone/>
            </a:pPr>
            <a:endParaRPr lang="en-US"/>
          </a:p>
        </p:txBody>
      </p:sp>
      <p:pic>
        <p:nvPicPr>
          <p:cNvPr id="26629" name="Picture 5" descr="400px-Palenque_glyphs-edit1">
            <a:hlinkClick r:id="rId2"/>
          </p:cNvPr>
          <p:cNvPicPr>
            <a:picLocks noChangeAspect="1" noChangeArrowheads="1"/>
          </p:cNvPicPr>
          <p:nvPr/>
        </p:nvPicPr>
        <p:blipFill>
          <a:blip r:embed="rId3" cstate="print"/>
          <a:srcRect/>
          <a:stretch>
            <a:fillRect/>
          </a:stretch>
        </p:blipFill>
        <p:spPr bwMode="auto">
          <a:xfrm>
            <a:off x="2514600" y="3124200"/>
            <a:ext cx="3810000" cy="26574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800">
                <a:latin typeface="Sylfaen" pitchFamily="18" charset="0"/>
              </a:rPr>
              <a:t>Advances in learning</a:t>
            </a:r>
          </a:p>
        </p:txBody>
      </p:sp>
      <p:sp>
        <p:nvSpPr>
          <p:cNvPr id="27651" name="Rectangle 3"/>
          <p:cNvSpPr>
            <a:spLocks noGrp="1" noChangeArrowheads="1"/>
          </p:cNvSpPr>
          <p:nvPr>
            <p:ph type="body" idx="1"/>
          </p:nvPr>
        </p:nvSpPr>
        <p:spPr/>
        <p:txBody>
          <a:bodyPr/>
          <a:lstStyle/>
          <a:p>
            <a:r>
              <a:rPr lang="en-US"/>
              <a:t>The Maya created a set of numerals</a:t>
            </a:r>
          </a:p>
          <a:p>
            <a:r>
              <a:rPr lang="en-US"/>
              <a:t>Also developed a 365-day calendar</a:t>
            </a:r>
          </a:p>
          <a:p>
            <a:pPr>
              <a:buFont typeface="Wingdings" pitchFamily="2" charset="2"/>
              <a:buNone/>
            </a:pPr>
            <a:endParaRPr lang="en-US"/>
          </a:p>
        </p:txBody>
      </p:sp>
      <p:pic>
        <p:nvPicPr>
          <p:cNvPr id="27653" name="Picture 5" descr="180px-Maya">
            <a:hlinkClick r:id="rId2"/>
          </p:cNvPr>
          <p:cNvPicPr>
            <a:picLocks noChangeAspect="1" noChangeArrowheads="1"/>
          </p:cNvPicPr>
          <p:nvPr/>
        </p:nvPicPr>
        <p:blipFill>
          <a:blip r:embed="rId3" cstate="print"/>
          <a:srcRect/>
          <a:stretch>
            <a:fillRect/>
          </a:stretch>
        </p:blipFill>
        <p:spPr bwMode="auto">
          <a:xfrm>
            <a:off x="2895600" y="3200400"/>
            <a:ext cx="2703513"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800">
                <a:latin typeface="Sylfaen" pitchFamily="18" charset="0"/>
              </a:rPr>
              <a:t>What happened to the Maya?</a:t>
            </a:r>
          </a:p>
        </p:txBody>
      </p:sp>
      <p:sp>
        <p:nvSpPr>
          <p:cNvPr id="28675" name="Rectangle 3"/>
          <p:cNvSpPr>
            <a:spLocks noGrp="1" noChangeArrowheads="1"/>
          </p:cNvSpPr>
          <p:nvPr>
            <p:ph type="body" idx="1"/>
          </p:nvPr>
        </p:nvSpPr>
        <p:spPr/>
        <p:txBody>
          <a:bodyPr/>
          <a:lstStyle/>
          <a:p>
            <a:r>
              <a:rPr lang="en-US"/>
              <a:t>The Maya abandoned many of their cities around 900 A.D.</a:t>
            </a:r>
          </a:p>
          <a:p>
            <a:endParaRPr lang="en-US"/>
          </a:p>
          <a:p>
            <a:r>
              <a:rPr lang="en-US"/>
              <a:t>Archaeologists DO NOT KNOW WHY Maya civilization declined</a:t>
            </a:r>
          </a:p>
          <a:p>
            <a:endParaRPr lang="en-US"/>
          </a:p>
          <a:p>
            <a:r>
              <a:rPr lang="en-US"/>
              <a:t>BUT…</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800">
                <a:latin typeface="Sylfaen" pitchFamily="18" charset="0"/>
              </a:rPr>
              <a:t>Maya today</a:t>
            </a:r>
          </a:p>
        </p:txBody>
      </p:sp>
      <p:sp>
        <p:nvSpPr>
          <p:cNvPr id="29699" name="Rectangle 3"/>
          <p:cNvSpPr>
            <a:spLocks noGrp="1" noChangeArrowheads="1"/>
          </p:cNvSpPr>
          <p:nvPr>
            <p:ph type="body" idx="1"/>
          </p:nvPr>
        </p:nvSpPr>
        <p:spPr/>
        <p:txBody>
          <a:bodyPr/>
          <a:lstStyle/>
          <a:p>
            <a:pPr>
              <a:buFont typeface="Wingdings" pitchFamily="2" charset="2"/>
              <a:buNone/>
            </a:pPr>
            <a:r>
              <a:rPr lang="en-US"/>
              <a:t>…more than 2 million Maya people live in Guatemala and southern Mexico today.</a:t>
            </a:r>
          </a:p>
          <a:p>
            <a:pPr>
              <a:buFont typeface="Wingdings" pitchFamily="2" charset="2"/>
              <a:buNone/>
            </a:pPr>
            <a:endParaRPr lang="en-US"/>
          </a:p>
        </p:txBody>
      </p:sp>
      <p:pic>
        <p:nvPicPr>
          <p:cNvPr id="29701" name="Picture 5" descr="g25825846e900766bbca27fa052d401a79ed147d2bf9e33"/>
          <p:cNvPicPr>
            <a:picLocks noChangeAspect="1" noChangeArrowheads="1"/>
          </p:cNvPicPr>
          <p:nvPr/>
        </p:nvPicPr>
        <p:blipFill>
          <a:blip r:embed="rId2" cstate="print"/>
          <a:srcRect/>
          <a:stretch>
            <a:fillRect/>
          </a:stretch>
        </p:blipFill>
        <p:spPr bwMode="auto">
          <a:xfrm>
            <a:off x="228600" y="3048000"/>
            <a:ext cx="4111625" cy="2967038"/>
          </a:xfrm>
          <a:prstGeom prst="rect">
            <a:avLst/>
          </a:prstGeom>
          <a:noFill/>
        </p:spPr>
      </p:pic>
      <p:pic>
        <p:nvPicPr>
          <p:cNvPr id="29703" name="Picture 7" descr="maya lady by Vin60."/>
          <p:cNvPicPr>
            <a:picLocks noChangeAspect="1" noChangeArrowheads="1"/>
          </p:cNvPicPr>
          <p:nvPr/>
        </p:nvPicPr>
        <p:blipFill>
          <a:blip r:embed="rId3" cstate="print"/>
          <a:srcRect/>
          <a:stretch>
            <a:fillRect/>
          </a:stretch>
        </p:blipFill>
        <p:spPr bwMode="auto">
          <a:xfrm>
            <a:off x="4419600" y="3060700"/>
            <a:ext cx="4419600" cy="29432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a:latin typeface="Sylfaen" pitchFamily="18" charset="0"/>
              </a:rPr>
              <a:t>Maya Video Clip</a:t>
            </a:r>
          </a:p>
        </p:txBody>
      </p:sp>
      <p:sp>
        <p:nvSpPr>
          <p:cNvPr id="61443" name="Rectangle 3"/>
          <p:cNvSpPr>
            <a:spLocks noGrp="1" noChangeArrowheads="1"/>
          </p:cNvSpPr>
          <p:nvPr>
            <p:ph type="body" idx="1"/>
          </p:nvPr>
        </p:nvSpPr>
        <p:spPr/>
        <p:txBody>
          <a:bodyPr/>
          <a:lstStyle/>
          <a:p>
            <a:pPr>
              <a:buFont typeface="Wingdings" pitchFamily="2" charset="2"/>
              <a:buNone/>
            </a:pPr>
            <a:r>
              <a:rPr lang="en-US">
                <a:hlinkClick r:id="rId2"/>
              </a:rPr>
              <a:t>http://www.watchknow.org/Video.aspx?VideoID=12203</a:t>
            </a:r>
            <a:endParaRPr lang="en-US"/>
          </a:p>
          <a:p>
            <a:pPr>
              <a:buFont typeface="Wingdings" pitchFamily="2" charset="2"/>
              <a:buNone/>
            </a:pPr>
            <a:endParaRPr lang="en-US"/>
          </a:p>
          <a:p>
            <a:pPr>
              <a:buFont typeface="Wingdings" pitchFamily="2" charset="2"/>
              <a:buNone/>
            </a:pPr>
            <a:r>
              <a:rPr lang="en-US" sz="2400" b="1">
                <a:latin typeface="Sylfaen" pitchFamily="18" charset="0"/>
              </a:rPr>
              <a:t>	This National Geographic video shows the Mayan Pyramids. It is part of the series Lost Temples and it tries to give an answer to the question "Why did the Maya abandon their magnificent city of Chichen Itza?" There is reference to Maya culture.</a:t>
            </a:r>
            <a:r>
              <a:rPr lang="en-U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6000">
                <a:latin typeface="Sylfaen" pitchFamily="18" charset="0"/>
              </a:rPr>
              <a:t>Aztecs</a:t>
            </a:r>
            <a:br>
              <a:rPr lang="en-US" sz="6000">
                <a:latin typeface="Sylfaen" pitchFamily="18" charset="0"/>
              </a:rPr>
            </a:br>
            <a:endParaRPr lang="en-US" sz="6000">
              <a:latin typeface="Sylfaen" pitchFamily="18" charset="0"/>
            </a:endParaRPr>
          </a:p>
        </p:txBody>
      </p:sp>
      <p:sp>
        <p:nvSpPr>
          <p:cNvPr id="30723" name="Rectangle 3"/>
          <p:cNvSpPr>
            <a:spLocks noGrp="1" noChangeArrowheads="1"/>
          </p:cNvSpPr>
          <p:nvPr>
            <p:ph type="body" idx="1"/>
          </p:nvPr>
        </p:nvSpPr>
        <p:spPr/>
        <p:txBody>
          <a:bodyPr/>
          <a:lstStyle/>
          <a:p>
            <a:pPr algn="ctr">
              <a:buFont typeface="Wingdings" pitchFamily="2" charset="2"/>
              <a:buNone/>
            </a:pPr>
            <a:endParaRPr lang="en-US" sz="5400">
              <a:latin typeface="Sylfaen" pitchFamily="18" charset="0"/>
            </a:endParaRPr>
          </a:p>
          <a:p>
            <a:pPr algn="ctr">
              <a:buFont typeface="Wingdings" pitchFamily="2" charset="2"/>
              <a:buNone/>
            </a:pPr>
            <a:endParaRPr lang="en-US" sz="5400">
              <a:latin typeface="Sylfaen" pitchFamily="18" charset="0"/>
            </a:endParaRPr>
          </a:p>
        </p:txBody>
      </p:sp>
      <p:pic>
        <p:nvPicPr>
          <p:cNvPr id="30727" name="Picture 7" descr="Aztec_eagle"/>
          <p:cNvPicPr>
            <a:picLocks noChangeAspect="1" noChangeArrowheads="1"/>
          </p:cNvPicPr>
          <p:nvPr/>
        </p:nvPicPr>
        <p:blipFill>
          <a:blip r:embed="rId2" cstate="print"/>
          <a:srcRect/>
          <a:stretch>
            <a:fillRect/>
          </a:stretch>
        </p:blipFill>
        <p:spPr bwMode="auto">
          <a:xfrm>
            <a:off x="2971800" y="1524000"/>
            <a:ext cx="3351213" cy="5105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atin typeface="Sylfaen" pitchFamily="18" charset="0"/>
              </a:rPr>
              <a:t>Mesoamerica</a:t>
            </a:r>
          </a:p>
        </p:txBody>
      </p:sp>
      <p:sp>
        <p:nvSpPr>
          <p:cNvPr id="14339" name="Rectangle 3"/>
          <p:cNvSpPr>
            <a:spLocks noGrp="1" noChangeArrowheads="1"/>
          </p:cNvSpPr>
          <p:nvPr>
            <p:ph type="body" idx="1"/>
          </p:nvPr>
        </p:nvSpPr>
        <p:spPr/>
        <p:txBody>
          <a:bodyPr/>
          <a:lstStyle/>
          <a:p>
            <a:pPr>
              <a:buFont typeface="Wingdings" pitchFamily="2" charset="2"/>
              <a:buNone/>
            </a:pPr>
            <a:endParaRPr lang="en-US"/>
          </a:p>
          <a:p>
            <a:pPr>
              <a:buFont typeface="Wingdings" pitchFamily="2" charset="2"/>
              <a:buNone/>
            </a:pPr>
            <a:endParaRPr lang="en-US"/>
          </a:p>
          <a:p>
            <a:pPr>
              <a:buFont typeface="Wingdings" pitchFamily="2" charset="2"/>
              <a:buNone/>
            </a:pPr>
            <a:endParaRPr lang="en-US"/>
          </a:p>
          <a:p>
            <a:pPr>
              <a:buFont typeface="Wingdings" pitchFamily="2" charset="2"/>
              <a:buNone/>
            </a:pPr>
            <a:endParaRPr lang="en-US"/>
          </a:p>
          <a:p>
            <a:pPr>
              <a:buFont typeface="Wingdings" pitchFamily="2" charset="2"/>
              <a:buNone/>
            </a:pPr>
            <a:endParaRPr lang="en-US"/>
          </a:p>
          <a:p>
            <a:pPr>
              <a:buFont typeface="Wingdings" pitchFamily="2" charset="2"/>
              <a:buNone/>
            </a:pPr>
            <a:endParaRPr lang="en-US"/>
          </a:p>
          <a:p>
            <a:pPr>
              <a:buFont typeface="Wingdings" pitchFamily="2" charset="2"/>
              <a:buNone/>
            </a:pPr>
            <a:r>
              <a:rPr lang="en-US"/>
              <a:t>Mesoamerica = Mexico &amp; Central America</a:t>
            </a:r>
          </a:p>
        </p:txBody>
      </p:sp>
      <p:pic>
        <p:nvPicPr>
          <p:cNvPr id="14341" name="Picture 5" descr="Mesoamerica-map-600"/>
          <p:cNvPicPr>
            <a:picLocks noChangeAspect="1" noChangeArrowheads="1"/>
          </p:cNvPicPr>
          <p:nvPr/>
        </p:nvPicPr>
        <p:blipFill>
          <a:blip r:embed="rId2" cstate="print"/>
          <a:srcRect/>
          <a:stretch>
            <a:fillRect/>
          </a:stretch>
        </p:blipFill>
        <p:spPr bwMode="auto">
          <a:xfrm>
            <a:off x="1600200" y="1524000"/>
            <a:ext cx="5715000" cy="37147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800">
                <a:latin typeface="Sylfaen" pitchFamily="18" charset="0"/>
              </a:rPr>
              <a:t>Where did the Aztecs live?</a:t>
            </a:r>
          </a:p>
        </p:txBody>
      </p:sp>
      <p:sp>
        <p:nvSpPr>
          <p:cNvPr id="31747" name="Rectangle 3"/>
          <p:cNvSpPr>
            <a:spLocks noGrp="1" noChangeArrowheads="1"/>
          </p:cNvSpPr>
          <p:nvPr>
            <p:ph type="body" idx="1"/>
          </p:nvPr>
        </p:nvSpPr>
        <p:spPr/>
        <p:txBody>
          <a:bodyPr/>
          <a:lstStyle/>
          <a:p>
            <a:r>
              <a:rPr lang="en-US"/>
              <a:t>The Aztecs lived in what is known as the </a:t>
            </a:r>
            <a:r>
              <a:rPr lang="en-US" u="sng"/>
              <a:t>Valley of Mexico</a:t>
            </a:r>
            <a:r>
              <a:rPr lang="en-US"/>
              <a:t> in central Mexico.</a:t>
            </a:r>
          </a:p>
          <a:p>
            <a:pPr>
              <a:buFont typeface="Wingdings" pitchFamily="2" charset="2"/>
              <a:buNone/>
            </a:pPr>
            <a:endParaRPr lang="en-US"/>
          </a:p>
        </p:txBody>
      </p:sp>
      <p:pic>
        <p:nvPicPr>
          <p:cNvPr id="31749" name="Picture 5" descr="map"/>
          <p:cNvPicPr>
            <a:picLocks noChangeAspect="1" noChangeArrowheads="1"/>
          </p:cNvPicPr>
          <p:nvPr/>
        </p:nvPicPr>
        <p:blipFill>
          <a:blip r:embed="rId2" cstate="print"/>
          <a:srcRect/>
          <a:stretch>
            <a:fillRect/>
          </a:stretch>
        </p:blipFill>
        <p:spPr bwMode="auto">
          <a:xfrm>
            <a:off x="2209800" y="3048000"/>
            <a:ext cx="4495800" cy="36957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atin typeface="Sylfaen" pitchFamily="18" charset="0"/>
              </a:rPr>
              <a:t>Tenochtitlan</a:t>
            </a:r>
          </a:p>
        </p:txBody>
      </p:sp>
      <p:sp>
        <p:nvSpPr>
          <p:cNvPr id="32771" name="Rectangle 3"/>
          <p:cNvSpPr>
            <a:spLocks noGrp="1" noChangeArrowheads="1"/>
          </p:cNvSpPr>
          <p:nvPr>
            <p:ph type="body" idx="1"/>
          </p:nvPr>
        </p:nvSpPr>
        <p:spPr/>
        <p:txBody>
          <a:bodyPr/>
          <a:lstStyle/>
          <a:p>
            <a:r>
              <a:rPr lang="en-US" b="1"/>
              <a:t>Tenochtitlan</a:t>
            </a:r>
            <a:r>
              <a:rPr lang="en-US"/>
              <a:t> was the capital city of the Aztec Empire.</a:t>
            </a:r>
          </a:p>
          <a:p>
            <a:pPr>
              <a:buFont typeface="Wingdings" pitchFamily="2" charset="2"/>
              <a:buNone/>
            </a:pPr>
            <a:endParaRPr lang="en-US"/>
          </a:p>
        </p:txBody>
      </p:sp>
      <p:pic>
        <p:nvPicPr>
          <p:cNvPr id="32773" name="Picture 5" descr="Mexica-tenochtitlan"/>
          <p:cNvPicPr>
            <a:picLocks noChangeAspect="1" noChangeArrowheads="1"/>
          </p:cNvPicPr>
          <p:nvPr/>
        </p:nvPicPr>
        <p:blipFill>
          <a:blip r:embed="rId2" cstate="print"/>
          <a:srcRect/>
          <a:stretch>
            <a:fillRect/>
          </a:stretch>
        </p:blipFill>
        <p:spPr bwMode="auto">
          <a:xfrm>
            <a:off x="1371600" y="2971800"/>
            <a:ext cx="6553200" cy="37512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Sylfaen" pitchFamily="18" charset="0"/>
              </a:rPr>
              <a:t>Legend of Tenochtitlan</a:t>
            </a:r>
          </a:p>
        </p:txBody>
      </p:sp>
      <p:sp>
        <p:nvSpPr>
          <p:cNvPr id="33795" name="Rectangle 3"/>
          <p:cNvSpPr>
            <a:spLocks noGrp="1" noChangeArrowheads="1"/>
          </p:cNvSpPr>
          <p:nvPr>
            <p:ph type="body" idx="1"/>
          </p:nvPr>
        </p:nvSpPr>
        <p:spPr/>
        <p:txBody>
          <a:bodyPr/>
          <a:lstStyle/>
          <a:p>
            <a:pPr>
              <a:buFont typeface="Wingdings" pitchFamily="2" charset="2"/>
              <a:buNone/>
            </a:pPr>
            <a:r>
              <a:rPr lang="en-US"/>
              <a:t>	The gods told the Aztecs to search for an eagle holding a snake in its beak perched atop a cactus.  This is where they were to build their capital city.  The Aztecs saw this sign on a swampy island in lake Texcoco.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Sylfaen" pitchFamily="18" charset="0"/>
              </a:rPr>
              <a:t>Legend of Tenochtitlan</a:t>
            </a:r>
          </a:p>
        </p:txBody>
      </p:sp>
      <p:sp>
        <p:nvSpPr>
          <p:cNvPr id="34819" name="Rectangle 3"/>
          <p:cNvSpPr>
            <a:spLocks noGrp="1" noChangeArrowheads="1"/>
          </p:cNvSpPr>
          <p:nvPr>
            <p:ph type="body" idx="1"/>
          </p:nvPr>
        </p:nvSpPr>
        <p:spPr/>
        <p:txBody>
          <a:bodyPr/>
          <a:lstStyle/>
          <a:p>
            <a:pPr>
              <a:buFont typeface="Wingdings" pitchFamily="2" charset="2"/>
              <a:buNone/>
            </a:pPr>
            <a:endParaRPr lang="en-US"/>
          </a:p>
        </p:txBody>
      </p:sp>
      <p:pic>
        <p:nvPicPr>
          <p:cNvPr id="34821" name="Picture 5" descr="File:MexicanSculptureRememberingTheSignForTenochtitlanFoundation.JPG">
            <a:hlinkClick r:id="rId2"/>
          </p:cNvPr>
          <p:cNvPicPr>
            <a:picLocks noChangeAspect="1" noChangeArrowheads="1"/>
          </p:cNvPicPr>
          <p:nvPr/>
        </p:nvPicPr>
        <p:blipFill>
          <a:blip r:embed="rId3" cstate="print"/>
          <a:srcRect/>
          <a:stretch>
            <a:fillRect/>
          </a:stretch>
        </p:blipFill>
        <p:spPr bwMode="auto">
          <a:xfrm>
            <a:off x="1295400" y="1600200"/>
            <a:ext cx="6629400" cy="496411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a:latin typeface="Sylfaen" pitchFamily="18" charset="0"/>
              </a:rPr>
              <a:t>How did the Aztecs build a city in the center of a lake?</a:t>
            </a:r>
          </a:p>
        </p:txBody>
      </p:sp>
      <p:sp>
        <p:nvSpPr>
          <p:cNvPr id="35843" name="Rectangle 3"/>
          <p:cNvSpPr>
            <a:spLocks noGrp="1" noChangeArrowheads="1"/>
          </p:cNvSpPr>
          <p:nvPr>
            <p:ph type="body" idx="1"/>
          </p:nvPr>
        </p:nvSpPr>
        <p:spPr/>
        <p:txBody>
          <a:bodyPr/>
          <a:lstStyle/>
          <a:p>
            <a:pPr>
              <a:lnSpc>
                <a:spcPct val="90000"/>
              </a:lnSpc>
            </a:pPr>
            <a:r>
              <a:rPr lang="en-US"/>
              <a:t>Tenochtitlan was built on an island</a:t>
            </a:r>
          </a:p>
          <a:p>
            <a:pPr>
              <a:lnSpc>
                <a:spcPct val="90000"/>
              </a:lnSpc>
            </a:pPr>
            <a:r>
              <a:rPr lang="en-US"/>
              <a:t>It was connected to the mainland by </a:t>
            </a:r>
            <a:r>
              <a:rPr lang="en-US" b="1"/>
              <a:t>causeways</a:t>
            </a:r>
            <a:r>
              <a:rPr lang="en-US"/>
              <a:t> leading north, south, and west of the city. </a:t>
            </a:r>
          </a:p>
          <a:p>
            <a:pPr>
              <a:lnSpc>
                <a:spcPct val="90000"/>
              </a:lnSpc>
            </a:pPr>
            <a:r>
              <a:rPr lang="en-US"/>
              <a:t>The city was interlaced with a series of canals, so that all sections of the city could be visited either on foot or by canoe.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p:txBody>
          <a:bodyPr/>
          <a:lstStyle/>
          <a:p>
            <a:r>
              <a:rPr lang="en-US">
                <a:latin typeface="Sylfaen" pitchFamily="18" charset="0"/>
              </a:rPr>
              <a:t>Tenochtitlan</a:t>
            </a:r>
          </a:p>
        </p:txBody>
      </p:sp>
      <p:sp>
        <p:nvSpPr>
          <p:cNvPr id="36871" name="Rectangle 7"/>
          <p:cNvSpPr>
            <a:spLocks noGrp="1" noChangeArrowheads="1"/>
          </p:cNvSpPr>
          <p:nvPr>
            <p:ph type="body" sz="half" idx="1"/>
          </p:nvPr>
        </p:nvSpPr>
        <p:spPr/>
        <p:txBody>
          <a:bodyPr/>
          <a:lstStyle/>
          <a:p>
            <a:pPr>
              <a:buFont typeface="Wingdings" pitchFamily="2" charset="2"/>
              <a:buNone/>
            </a:pPr>
            <a:endParaRPr lang="en-US"/>
          </a:p>
        </p:txBody>
      </p:sp>
      <p:sp>
        <p:nvSpPr>
          <p:cNvPr id="36872" name="Rectangle 8"/>
          <p:cNvSpPr>
            <a:spLocks noGrp="1" noChangeArrowheads="1"/>
          </p:cNvSpPr>
          <p:nvPr>
            <p:ph type="body" sz="half" idx="2"/>
          </p:nvPr>
        </p:nvSpPr>
        <p:spPr/>
        <p:txBody>
          <a:bodyPr/>
          <a:lstStyle/>
          <a:p>
            <a:r>
              <a:rPr lang="en-US"/>
              <a:t>Today, Tenochtitlan is </a:t>
            </a:r>
            <a:r>
              <a:rPr lang="en-US" b="1"/>
              <a:t>Mexico City</a:t>
            </a:r>
          </a:p>
          <a:p>
            <a:pPr>
              <a:buFont typeface="Wingdings" pitchFamily="2" charset="2"/>
              <a:buNone/>
            </a:pPr>
            <a:endParaRPr lang="en-US" b="1"/>
          </a:p>
          <a:p>
            <a:pPr>
              <a:buFont typeface="Wingdings" pitchFamily="2" charset="2"/>
              <a:buNone/>
            </a:pPr>
            <a:endParaRPr lang="en-US" b="1"/>
          </a:p>
        </p:txBody>
      </p:sp>
      <p:pic>
        <p:nvPicPr>
          <p:cNvPr id="36874" name="Picture 10" descr="Dsc00001m"/>
          <p:cNvPicPr>
            <a:picLocks noChangeAspect="1" noChangeArrowheads="1"/>
          </p:cNvPicPr>
          <p:nvPr/>
        </p:nvPicPr>
        <p:blipFill>
          <a:blip r:embed="rId2" cstate="print"/>
          <a:srcRect/>
          <a:stretch>
            <a:fillRect/>
          </a:stretch>
        </p:blipFill>
        <p:spPr bwMode="auto">
          <a:xfrm>
            <a:off x="304800" y="1905000"/>
            <a:ext cx="4048125" cy="4657725"/>
          </a:xfrm>
          <a:prstGeom prst="rect">
            <a:avLst/>
          </a:prstGeom>
          <a:noFill/>
        </p:spPr>
      </p:pic>
      <p:pic>
        <p:nvPicPr>
          <p:cNvPr id="36876" name="Picture 12" descr="spaceball"/>
          <p:cNvPicPr>
            <a:picLocks noChangeAspect="1" noChangeArrowheads="1"/>
          </p:cNvPicPr>
          <p:nvPr/>
        </p:nvPicPr>
        <p:blipFill>
          <a:blip r:embed="rId3"/>
          <a:srcRect/>
          <a:stretch>
            <a:fillRect/>
          </a:stretch>
        </p:blipFill>
        <p:spPr bwMode="auto">
          <a:xfrm>
            <a:off x="63500" y="0"/>
            <a:ext cx="4762500" cy="3162300"/>
          </a:xfrm>
          <a:prstGeom prst="rect">
            <a:avLst/>
          </a:prstGeom>
          <a:noFill/>
        </p:spPr>
      </p:pic>
      <p:pic>
        <p:nvPicPr>
          <p:cNvPr id="36878" name="Picture 14" descr="View Image">
            <a:hlinkClick r:id="rId4"/>
          </p:cNvPr>
          <p:cNvPicPr>
            <a:picLocks noChangeAspect="1" noChangeArrowheads="1"/>
          </p:cNvPicPr>
          <p:nvPr/>
        </p:nvPicPr>
        <p:blipFill>
          <a:blip r:embed="rId5" cstate="print"/>
          <a:srcRect/>
          <a:stretch>
            <a:fillRect/>
          </a:stretch>
        </p:blipFill>
        <p:spPr bwMode="auto">
          <a:xfrm>
            <a:off x="4572000" y="2971800"/>
            <a:ext cx="4343400" cy="28844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lstStyle/>
          <a:p>
            <a:r>
              <a:rPr lang="en-US">
                <a:latin typeface="Sylfaen" pitchFamily="18" charset="0"/>
              </a:rPr>
              <a:t>Government</a:t>
            </a:r>
          </a:p>
        </p:txBody>
      </p:sp>
      <p:sp>
        <p:nvSpPr>
          <p:cNvPr id="37896" name="Rectangle 8"/>
          <p:cNvSpPr>
            <a:spLocks noGrp="1" noChangeArrowheads="1"/>
          </p:cNvSpPr>
          <p:nvPr>
            <p:ph type="body" idx="1"/>
          </p:nvPr>
        </p:nvSpPr>
        <p:spPr/>
        <p:txBody>
          <a:bodyPr/>
          <a:lstStyle/>
          <a:p>
            <a:r>
              <a:rPr lang="en-US"/>
              <a:t>The Aztecs created an empire through conquest</a:t>
            </a:r>
          </a:p>
          <a:p>
            <a:r>
              <a:rPr lang="en-US"/>
              <a:t>Conquered people and local rulers had to pay </a:t>
            </a:r>
            <a:r>
              <a:rPr lang="en-US" b="1" u="sng"/>
              <a:t>tribute</a:t>
            </a:r>
            <a:r>
              <a:rPr lang="en-US"/>
              <a:t> to the Aztecs</a:t>
            </a:r>
          </a:p>
          <a:p>
            <a:r>
              <a:rPr lang="en-US"/>
              <a:t>The Aztecs had an emperor</a:t>
            </a:r>
          </a:p>
          <a:p>
            <a:r>
              <a:rPr lang="en-US" i="1"/>
              <a:t>The Aztec Emperor’s main job was to lead in war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atin typeface="Sylfaen" pitchFamily="18" charset="0"/>
              </a:rPr>
              <a:t>Religion &amp; Mythology</a:t>
            </a:r>
          </a:p>
        </p:txBody>
      </p:sp>
      <p:sp>
        <p:nvSpPr>
          <p:cNvPr id="41987" name="Rectangle 3"/>
          <p:cNvSpPr>
            <a:spLocks noGrp="1" noChangeArrowheads="1"/>
          </p:cNvSpPr>
          <p:nvPr>
            <p:ph type="body" idx="1"/>
          </p:nvPr>
        </p:nvSpPr>
        <p:spPr/>
        <p:txBody>
          <a:bodyPr/>
          <a:lstStyle/>
          <a:p>
            <a:r>
              <a:rPr lang="en-US"/>
              <a:t>Aztecs were polytheistic</a:t>
            </a:r>
          </a:p>
          <a:p>
            <a:r>
              <a:rPr lang="en-US"/>
              <a:t>Huitzilopochtli was</a:t>
            </a:r>
          </a:p>
          <a:p>
            <a:pPr>
              <a:buFont typeface="Wingdings" pitchFamily="2" charset="2"/>
              <a:buNone/>
            </a:pPr>
            <a:r>
              <a:rPr lang="en-US"/>
              <a:t>	the main Aztec god.</a:t>
            </a:r>
          </a:p>
          <a:p>
            <a:pPr>
              <a:buFont typeface="Wingdings" pitchFamily="2" charset="2"/>
              <a:buNone/>
            </a:pPr>
            <a:r>
              <a:rPr lang="en-US"/>
              <a:t>	</a:t>
            </a:r>
            <a:r>
              <a:rPr lang="en-US" sz="2400"/>
              <a:t>(weets se lo poch tlee)</a:t>
            </a:r>
            <a:endParaRPr lang="en-US"/>
          </a:p>
          <a:p>
            <a:r>
              <a:rPr lang="en-US"/>
              <a:t>The Aztecs built massive temples and pyramids dedicated to their gods</a:t>
            </a:r>
          </a:p>
          <a:p>
            <a:pPr>
              <a:buFont typeface="Wingdings" pitchFamily="2" charset="2"/>
              <a:buNone/>
            </a:pPr>
            <a:endParaRPr lang="en-US"/>
          </a:p>
        </p:txBody>
      </p:sp>
      <p:pic>
        <p:nvPicPr>
          <p:cNvPr id="41989" name="Picture 5" descr="View Image">
            <a:hlinkClick r:id="rId2"/>
          </p:cNvPr>
          <p:cNvPicPr>
            <a:picLocks noChangeAspect="1" noChangeArrowheads="1"/>
          </p:cNvPicPr>
          <p:nvPr/>
        </p:nvPicPr>
        <p:blipFill>
          <a:blip r:embed="rId3" cstate="print"/>
          <a:srcRect/>
          <a:stretch>
            <a:fillRect/>
          </a:stretch>
        </p:blipFill>
        <p:spPr bwMode="auto">
          <a:xfrm>
            <a:off x="5715000" y="1981200"/>
            <a:ext cx="1724025" cy="2286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atin typeface="Sylfaen" pitchFamily="18" charset="0"/>
              </a:rPr>
              <a:t>Religion &amp; Mythology</a:t>
            </a:r>
          </a:p>
        </p:txBody>
      </p:sp>
      <p:sp>
        <p:nvSpPr>
          <p:cNvPr id="43012" name="Rectangle 4"/>
          <p:cNvSpPr>
            <a:spLocks noGrp="1" noChangeArrowheads="1"/>
          </p:cNvSpPr>
          <p:nvPr>
            <p:ph type="body" sz="half" idx="1"/>
          </p:nvPr>
        </p:nvSpPr>
        <p:spPr/>
        <p:txBody>
          <a:bodyPr/>
          <a:lstStyle/>
          <a:p>
            <a:pPr>
              <a:buFont typeface="Wingdings" pitchFamily="2" charset="2"/>
              <a:buNone/>
            </a:pPr>
            <a:r>
              <a:rPr lang="en-US"/>
              <a:t>Pyramid of the Sun</a:t>
            </a:r>
          </a:p>
          <a:p>
            <a:pPr>
              <a:buFont typeface="Wingdings" pitchFamily="2" charset="2"/>
              <a:buNone/>
            </a:pPr>
            <a:endParaRPr lang="en-US"/>
          </a:p>
        </p:txBody>
      </p:sp>
      <p:sp>
        <p:nvSpPr>
          <p:cNvPr id="43013" name="Rectangle 5"/>
          <p:cNvSpPr>
            <a:spLocks noGrp="1" noChangeArrowheads="1"/>
          </p:cNvSpPr>
          <p:nvPr>
            <p:ph type="body" sz="half" idx="2"/>
          </p:nvPr>
        </p:nvSpPr>
        <p:spPr/>
        <p:txBody>
          <a:bodyPr/>
          <a:lstStyle/>
          <a:p>
            <a:pPr>
              <a:buFont typeface="Wingdings" pitchFamily="2" charset="2"/>
              <a:buNone/>
            </a:pPr>
            <a:r>
              <a:rPr lang="en-US"/>
              <a:t>Pyramid of the Moon</a:t>
            </a:r>
          </a:p>
          <a:p>
            <a:pPr>
              <a:buFont typeface="Wingdings" pitchFamily="2" charset="2"/>
              <a:buNone/>
            </a:pPr>
            <a:endParaRPr lang="en-US"/>
          </a:p>
        </p:txBody>
      </p:sp>
      <p:pic>
        <p:nvPicPr>
          <p:cNvPr id="43015" name="Picture 7" descr="View Image">
            <a:hlinkClick r:id="rId2"/>
          </p:cNvPr>
          <p:cNvPicPr>
            <a:picLocks noChangeAspect="1" noChangeArrowheads="1"/>
          </p:cNvPicPr>
          <p:nvPr/>
        </p:nvPicPr>
        <p:blipFill>
          <a:blip r:embed="rId3" cstate="print"/>
          <a:srcRect/>
          <a:stretch>
            <a:fillRect/>
          </a:stretch>
        </p:blipFill>
        <p:spPr bwMode="auto">
          <a:xfrm>
            <a:off x="152400" y="2743200"/>
            <a:ext cx="4343400" cy="2867025"/>
          </a:xfrm>
          <a:prstGeom prst="rect">
            <a:avLst/>
          </a:prstGeom>
          <a:noFill/>
        </p:spPr>
      </p:pic>
      <p:pic>
        <p:nvPicPr>
          <p:cNvPr id="43017" name="Picture 9" descr="View Image">
            <a:hlinkClick r:id="rId4"/>
          </p:cNvPr>
          <p:cNvPicPr>
            <a:picLocks noChangeAspect="1" noChangeArrowheads="1"/>
          </p:cNvPicPr>
          <p:nvPr/>
        </p:nvPicPr>
        <p:blipFill>
          <a:blip r:embed="rId5" cstate="print"/>
          <a:srcRect/>
          <a:stretch>
            <a:fillRect/>
          </a:stretch>
        </p:blipFill>
        <p:spPr bwMode="auto">
          <a:xfrm>
            <a:off x="4648200" y="2743200"/>
            <a:ext cx="3810000" cy="28654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atin typeface="Sylfaen" pitchFamily="18" charset="0"/>
              </a:rPr>
              <a:t>Human Sacrifice</a:t>
            </a:r>
          </a:p>
        </p:txBody>
      </p:sp>
      <p:sp>
        <p:nvSpPr>
          <p:cNvPr id="45059" name="Rectangle 3"/>
          <p:cNvSpPr>
            <a:spLocks noGrp="1" noChangeArrowheads="1"/>
          </p:cNvSpPr>
          <p:nvPr>
            <p:ph type="body" idx="1"/>
          </p:nvPr>
        </p:nvSpPr>
        <p:spPr/>
        <p:txBody>
          <a:bodyPr/>
          <a:lstStyle/>
          <a:p>
            <a:r>
              <a:rPr lang="en-US" sz="2400"/>
              <a:t>Human sacrifice was a common practice of the Aztecs.</a:t>
            </a:r>
          </a:p>
          <a:p>
            <a:endParaRPr lang="en-US" sz="2400"/>
          </a:p>
          <a:p>
            <a:r>
              <a:rPr lang="en-US" sz="2400"/>
              <a:t>For the reconsecration of Great Pyramid of Tenochtitlan in 1487, the Aztecs reported that they sacrificed 84,400 prisoners over the course of four days.</a:t>
            </a:r>
          </a:p>
          <a:p>
            <a:endParaRPr lang="en-US" sz="2400"/>
          </a:p>
          <a:p>
            <a:r>
              <a:rPr lang="en-US" sz="2400"/>
              <a:t>To give the sun strength to rise</a:t>
            </a:r>
          </a:p>
          <a:p>
            <a:pPr>
              <a:buFont typeface="Wingdings" pitchFamily="2" charset="2"/>
              <a:buNone/>
            </a:pPr>
            <a:r>
              <a:rPr lang="en-US" sz="2400"/>
              <a:t>	each day, human sacrifices were</a:t>
            </a:r>
          </a:p>
          <a:p>
            <a:pPr>
              <a:buFont typeface="Wingdings" pitchFamily="2" charset="2"/>
              <a:buNone/>
            </a:pPr>
            <a:r>
              <a:rPr lang="en-US" sz="2400"/>
              <a:t>	offered.</a:t>
            </a:r>
          </a:p>
          <a:p>
            <a:pPr>
              <a:buFont typeface="Wingdings" pitchFamily="2" charset="2"/>
              <a:buNone/>
            </a:pPr>
            <a:endParaRPr lang="en-US"/>
          </a:p>
        </p:txBody>
      </p:sp>
      <p:pic>
        <p:nvPicPr>
          <p:cNvPr id="45061" name="Picture 5" descr="180px-Codex_Magliabechiano_%28141_cropped%29">
            <a:hlinkClick r:id="rId2"/>
          </p:cNvPr>
          <p:cNvPicPr>
            <a:picLocks noChangeAspect="1" noChangeArrowheads="1"/>
          </p:cNvPicPr>
          <p:nvPr/>
        </p:nvPicPr>
        <p:blipFill>
          <a:blip r:embed="rId3" cstate="print"/>
          <a:srcRect/>
          <a:stretch>
            <a:fillRect/>
          </a:stretch>
        </p:blipFill>
        <p:spPr bwMode="auto">
          <a:xfrm>
            <a:off x="6172200" y="3810000"/>
            <a:ext cx="2743200" cy="2895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800">
                <a:latin typeface="Sylfaen" pitchFamily="18" charset="0"/>
              </a:rPr>
              <a:t>Mesoamerica</a:t>
            </a:r>
          </a:p>
        </p:txBody>
      </p:sp>
      <p:sp>
        <p:nvSpPr>
          <p:cNvPr id="15363" name="Rectangle 3"/>
          <p:cNvSpPr>
            <a:spLocks noGrp="1" noChangeArrowheads="1"/>
          </p:cNvSpPr>
          <p:nvPr>
            <p:ph type="body" idx="1"/>
          </p:nvPr>
        </p:nvSpPr>
        <p:spPr/>
        <p:txBody>
          <a:bodyPr/>
          <a:lstStyle/>
          <a:p>
            <a:r>
              <a:rPr lang="en-US"/>
              <a:t>Some of the earliest civilizations in the Americas developed in </a:t>
            </a:r>
            <a:r>
              <a:rPr lang="en-US" i="1" u="sng"/>
              <a:t>Mesoamerica</a:t>
            </a:r>
          </a:p>
          <a:p>
            <a:endParaRPr lang="en-US" i="1" u="sng"/>
          </a:p>
          <a:p>
            <a:r>
              <a:rPr lang="en-US"/>
              <a:t>The </a:t>
            </a:r>
            <a:r>
              <a:rPr lang="en-US" b="1"/>
              <a:t>Maya </a:t>
            </a:r>
            <a:r>
              <a:rPr lang="en-US"/>
              <a:t>and </a:t>
            </a:r>
            <a:r>
              <a:rPr lang="en-US" b="1"/>
              <a:t>Aztec </a:t>
            </a:r>
            <a:r>
              <a:rPr lang="en-US"/>
              <a:t>lived in the Mesoamerican region</a:t>
            </a:r>
            <a:endParaRPr lang="en-US"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atin typeface="Sylfaen" pitchFamily="18" charset="0"/>
              </a:rPr>
              <a:t>What happened to the Aztecs?</a:t>
            </a:r>
          </a:p>
        </p:txBody>
      </p:sp>
      <p:sp>
        <p:nvSpPr>
          <p:cNvPr id="46083" name="Rectangle 3"/>
          <p:cNvSpPr>
            <a:spLocks noGrp="1" noChangeArrowheads="1"/>
          </p:cNvSpPr>
          <p:nvPr>
            <p:ph type="body" idx="1"/>
          </p:nvPr>
        </p:nvSpPr>
        <p:spPr/>
        <p:txBody>
          <a:bodyPr/>
          <a:lstStyle/>
          <a:p>
            <a:r>
              <a:rPr lang="en-US" sz="2800"/>
              <a:t>Spanish conquistadors led by </a:t>
            </a:r>
            <a:r>
              <a:rPr lang="en-US" sz="2800" b="1" u="sng"/>
              <a:t>Hernan Cortes</a:t>
            </a:r>
            <a:r>
              <a:rPr lang="en-US" sz="2800"/>
              <a:t> conquered Tenochtitlan and defeated the Aztecs in 1521.</a:t>
            </a:r>
          </a:p>
          <a:p>
            <a:pPr>
              <a:buFont typeface="Wingdings" pitchFamily="2" charset="2"/>
              <a:buNone/>
            </a:pPr>
            <a:endParaRPr lang="en-US" sz="2800"/>
          </a:p>
        </p:txBody>
      </p:sp>
      <p:pic>
        <p:nvPicPr>
          <p:cNvPr id="46088" name="Picture 8" descr="cortes_04"/>
          <p:cNvPicPr>
            <a:picLocks noChangeAspect="1" noChangeArrowheads="1"/>
          </p:cNvPicPr>
          <p:nvPr/>
        </p:nvPicPr>
        <p:blipFill>
          <a:blip r:embed="rId2" cstate="print"/>
          <a:srcRect/>
          <a:stretch>
            <a:fillRect/>
          </a:stretch>
        </p:blipFill>
        <p:spPr bwMode="auto">
          <a:xfrm>
            <a:off x="2209800" y="3048000"/>
            <a:ext cx="3276600" cy="3267075"/>
          </a:xfrm>
          <a:prstGeom prst="rect">
            <a:avLst/>
          </a:prstGeom>
          <a:noFill/>
        </p:spPr>
      </p:pic>
      <p:pic>
        <p:nvPicPr>
          <p:cNvPr id="46090" name="Picture 10" descr="View Image">
            <a:hlinkClick r:id="rId3"/>
          </p:cNvPr>
          <p:cNvPicPr>
            <a:picLocks noChangeAspect="1" noChangeArrowheads="1"/>
          </p:cNvPicPr>
          <p:nvPr/>
        </p:nvPicPr>
        <p:blipFill>
          <a:blip r:embed="rId4" cstate="print"/>
          <a:srcRect/>
          <a:stretch>
            <a:fillRect/>
          </a:stretch>
        </p:blipFill>
        <p:spPr bwMode="auto">
          <a:xfrm>
            <a:off x="5562600" y="3048000"/>
            <a:ext cx="3429000" cy="32067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a:latin typeface="Sylfaen" pitchFamily="18" charset="0"/>
              </a:rPr>
              <a:t>Aztec Video Clips</a:t>
            </a:r>
          </a:p>
        </p:txBody>
      </p:sp>
      <p:sp>
        <p:nvSpPr>
          <p:cNvPr id="62467" name="Rectangle 3"/>
          <p:cNvSpPr>
            <a:spLocks noGrp="1" noChangeArrowheads="1"/>
          </p:cNvSpPr>
          <p:nvPr>
            <p:ph type="body" idx="1"/>
          </p:nvPr>
        </p:nvSpPr>
        <p:spPr/>
        <p:txBody>
          <a:bodyPr/>
          <a:lstStyle/>
          <a:p>
            <a:pPr>
              <a:buFont typeface="Wingdings" pitchFamily="2" charset="2"/>
              <a:buNone/>
            </a:pPr>
            <a:r>
              <a:rPr lang="en-US" dirty="0">
                <a:latin typeface="Sylfaen" pitchFamily="18" charset="0"/>
              </a:rPr>
              <a:t>“Engineering An Empire”</a:t>
            </a:r>
          </a:p>
          <a:p>
            <a:pPr>
              <a:buFont typeface="Wingdings" pitchFamily="2" charset="2"/>
              <a:buNone/>
            </a:pPr>
            <a:r>
              <a:rPr lang="en-US" dirty="0">
                <a:hlinkClick r:id="rId2"/>
              </a:rPr>
              <a:t>http://www.watchknow.org/Video.aspx?VideoID=6255</a:t>
            </a:r>
            <a:endParaRPr lang="en-US" dirty="0"/>
          </a:p>
          <a:p>
            <a:pPr>
              <a:buFont typeface="Wingdings" pitchFamily="2" charset="2"/>
              <a:buNone/>
            </a:pPr>
            <a:endParaRPr lang="en-US" dirty="0"/>
          </a:p>
          <a:p>
            <a:pPr>
              <a:buFont typeface="Wingdings" pitchFamily="2" charset="2"/>
              <a:buNone/>
            </a:pPr>
            <a:r>
              <a:rPr lang="en-US" dirty="0">
                <a:latin typeface="Sylfaen" pitchFamily="18" charset="0"/>
              </a:rPr>
              <a:t>“What the Ancients Did For Us”</a:t>
            </a:r>
          </a:p>
          <a:p>
            <a:pPr>
              <a:buFont typeface="Wingdings" pitchFamily="2" charset="2"/>
              <a:buNone/>
            </a:pPr>
            <a:r>
              <a:rPr lang="en-US" dirty="0">
                <a:hlinkClick r:id="rId3"/>
              </a:rPr>
              <a:t>http://www.watchknow.org/Video.aspx?VideoID=10964</a:t>
            </a:r>
            <a:endParaRPr lang="en-US" dirty="0"/>
          </a:p>
          <a:p>
            <a:pPr>
              <a:buFont typeface="Wingdings" pitchFamily="2" charset="2"/>
              <a:buNone/>
            </a:pPr>
            <a:endParaRPr lang="en-US" dirty="0">
              <a:latin typeface="Sylfaen" pitchFamily="18" charset="0"/>
            </a:endParaRPr>
          </a:p>
          <a:p>
            <a:pPr>
              <a:buFont typeface="Wingdings" pitchFamily="2" charset="2"/>
              <a:buNone/>
            </a:pPr>
            <a:endParaRPr lang="en-US" dirty="0">
              <a:latin typeface="Sylfae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sz="6000">
                <a:latin typeface="Sylfaen" pitchFamily="18" charset="0"/>
              </a:rPr>
              <a:t>Inca</a:t>
            </a:r>
            <a:r>
              <a:rPr lang="en-US" sz="5400">
                <a:latin typeface="Sylfaen" pitchFamily="18" charset="0"/>
              </a:rPr>
              <a:t/>
            </a:r>
            <a:br>
              <a:rPr lang="en-US" sz="5400">
                <a:latin typeface="Sylfaen" pitchFamily="18" charset="0"/>
              </a:rPr>
            </a:br>
            <a:endParaRPr lang="en-US" sz="5400">
              <a:latin typeface="Sylfaen" pitchFamily="18" charset="0"/>
            </a:endParaRPr>
          </a:p>
        </p:txBody>
      </p:sp>
      <p:pic>
        <p:nvPicPr>
          <p:cNvPr id="47110" name="Picture 6" descr="View Image">
            <a:hlinkClick r:id="rId2"/>
          </p:cNvPr>
          <p:cNvPicPr>
            <a:picLocks noChangeAspect="1" noChangeArrowheads="1"/>
          </p:cNvPicPr>
          <p:nvPr/>
        </p:nvPicPr>
        <p:blipFill>
          <a:blip r:embed="rId3" cstate="print"/>
          <a:srcRect/>
          <a:stretch>
            <a:fillRect/>
          </a:stretch>
        </p:blipFill>
        <p:spPr bwMode="auto">
          <a:xfrm>
            <a:off x="1143000" y="1143000"/>
            <a:ext cx="6858000" cy="51577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atin typeface="Sylfaen" pitchFamily="18" charset="0"/>
              </a:rPr>
              <a:t>Where did the Inca live?</a:t>
            </a:r>
          </a:p>
        </p:txBody>
      </p:sp>
      <p:sp>
        <p:nvSpPr>
          <p:cNvPr id="49155" name="Rectangle 3"/>
          <p:cNvSpPr>
            <a:spLocks noGrp="1" noChangeArrowheads="1"/>
          </p:cNvSpPr>
          <p:nvPr>
            <p:ph type="body" idx="1"/>
          </p:nvPr>
        </p:nvSpPr>
        <p:spPr/>
        <p:txBody>
          <a:bodyPr/>
          <a:lstStyle/>
          <a:p>
            <a:r>
              <a:rPr lang="en-US" sz="2800"/>
              <a:t>The Inca controlled an empire in the </a:t>
            </a:r>
            <a:r>
              <a:rPr lang="en-US" sz="2800" b="1"/>
              <a:t>Andes Mountain</a:t>
            </a:r>
            <a:r>
              <a:rPr lang="en-US" sz="2800"/>
              <a:t> region of South America.</a:t>
            </a:r>
          </a:p>
          <a:p>
            <a:pPr>
              <a:buFont typeface="Wingdings" pitchFamily="2" charset="2"/>
              <a:buNone/>
            </a:pPr>
            <a:endParaRPr lang="en-US"/>
          </a:p>
        </p:txBody>
      </p:sp>
      <p:pic>
        <p:nvPicPr>
          <p:cNvPr id="49159" name="Picture 7" descr="inca_empire"/>
          <p:cNvPicPr>
            <a:picLocks noChangeAspect="1" noChangeArrowheads="1"/>
          </p:cNvPicPr>
          <p:nvPr/>
        </p:nvPicPr>
        <p:blipFill>
          <a:blip r:embed="rId2" cstate="print"/>
          <a:srcRect/>
          <a:stretch>
            <a:fillRect/>
          </a:stretch>
        </p:blipFill>
        <p:spPr bwMode="auto">
          <a:xfrm>
            <a:off x="2819400" y="2895600"/>
            <a:ext cx="3275013" cy="3733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atin typeface="Sylfaen" pitchFamily="18" charset="0"/>
              </a:rPr>
              <a:t>Government</a:t>
            </a:r>
          </a:p>
        </p:txBody>
      </p:sp>
      <p:sp>
        <p:nvSpPr>
          <p:cNvPr id="50179" name="Rectangle 3"/>
          <p:cNvSpPr>
            <a:spLocks noGrp="1" noChangeArrowheads="1"/>
          </p:cNvSpPr>
          <p:nvPr>
            <p:ph type="body" idx="1"/>
          </p:nvPr>
        </p:nvSpPr>
        <p:spPr/>
        <p:txBody>
          <a:bodyPr/>
          <a:lstStyle/>
          <a:p>
            <a:pPr>
              <a:lnSpc>
                <a:spcPct val="90000"/>
              </a:lnSpc>
            </a:pPr>
            <a:r>
              <a:rPr lang="en-US" sz="2800"/>
              <a:t>The </a:t>
            </a:r>
            <a:r>
              <a:rPr lang="en-US" sz="2800" b="1"/>
              <a:t>Sapa Inca</a:t>
            </a:r>
            <a:r>
              <a:rPr lang="en-US" sz="2800"/>
              <a:t> (emperor) had absolute power.</a:t>
            </a:r>
          </a:p>
          <a:p>
            <a:pPr>
              <a:lnSpc>
                <a:spcPct val="90000"/>
              </a:lnSpc>
            </a:pPr>
            <a:endParaRPr lang="en-US" sz="2800"/>
          </a:p>
          <a:p>
            <a:pPr>
              <a:lnSpc>
                <a:spcPct val="90000"/>
              </a:lnSpc>
            </a:pPr>
            <a:r>
              <a:rPr lang="en-US" sz="2800"/>
              <a:t>The emperor claimed to be the </a:t>
            </a:r>
            <a:r>
              <a:rPr lang="en-US" sz="2800" u="sng"/>
              <a:t>son of the sun</a:t>
            </a:r>
            <a:r>
              <a:rPr lang="en-US" sz="2800"/>
              <a:t>.</a:t>
            </a:r>
          </a:p>
          <a:p>
            <a:pPr>
              <a:lnSpc>
                <a:spcPct val="90000"/>
              </a:lnSpc>
            </a:pPr>
            <a:endParaRPr lang="en-US" sz="2800"/>
          </a:p>
          <a:p>
            <a:pPr>
              <a:lnSpc>
                <a:spcPct val="90000"/>
              </a:lnSpc>
            </a:pPr>
            <a:r>
              <a:rPr lang="en-US" sz="2800"/>
              <a:t>The emperor was also the empire’s religious leader.</a:t>
            </a:r>
          </a:p>
          <a:p>
            <a:pPr>
              <a:lnSpc>
                <a:spcPct val="90000"/>
              </a:lnSpc>
            </a:pPr>
            <a:endParaRPr lang="en-US" sz="2800"/>
          </a:p>
          <a:p>
            <a:pPr>
              <a:lnSpc>
                <a:spcPct val="90000"/>
              </a:lnSpc>
            </a:pPr>
            <a:r>
              <a:rPr lang="en-US" sz="2800"/>
              <a:t>The empire was divided into four regions with the capital at </a:t>
            </a:r>
            <a:r>
              <a:rPr lang="en-US" sz="2800" b="1"/>
              <a:t>Cuzco</a:t>
            </a:r>
            <a:r>
              <a:rPr lang="en-US" sz="2800"/>
              <a:t>.</a:t>
            </a:r>
            <a:endParaRPr lang="en-US" sz="28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atin typeface="Sylfaen" pitchFamily="18" charset="0"/>
              </a:rPr>
              <a:t>Uniting the Empire</a:t>
            </a:r>
          </a:p>
        </p:txBody>
      </p:sp>
      <p:sp>
        <p:nvSpPr>
          <p:cNvPr id="51203" name="Rectangle 3"/>
          <p:cNvSpPr>
            <a:spLocks noGrp="1" noChangeArrowheads="1"/>
          </p:cNvSpPr>
          <p:nvPr>
            <p:ph type="body" idx="1"/>
          </p:nvPr>
        </p:nvSpPr>
        <p:spPr/>
        <p:txBody>
          <a:bodyPr/>
          <a:lstStyle/>
          <a:p>
            <a:r>
              <a:rPr lang="en-US"/>
              <a:t>The Inca built a massive road network through mountains and across rivers and gorges.</a:t>
            </a:r>
          </a:p>
          <a:p>
            <a:pPr>
              <a:buFont typeface="Wingdings" pitchFamily="2" charset="2"/>
              <a:buNone/>
            </a:pPr>
            <a:endParaRPr lang="en-US"/>
          </a:p>
        </p:txBody>
      </p:sp>
      <p:pic>
        <p:nvPicPr>
          <p:cNvPr id="51205" name="Picture 5" descr="The road from Aguas Caliente to Machu Picchu by Christian Haugen."/>
          <p:cNvPicPr>
            <a:picLocks noChangeAspect="1" noChangeArrowheads="1"/>
          </p:cNvPicPr>
          <p:nvPr/>
        </p:nvPicPr>
        <p:blipFill>
          <a:blip r:embed="rId2" cstate="print"/>
          <a:srcRect/>
          <a:stretch>
            <a:fillRect/>
          </a:stretch>
        </p:blipFill>
        <p:spPr bwMode="auto">
          <a:xfrm>
            <a:off x="152400" y="3581400"/>
            <a:ext cx="4114800" cy="2741613"/>
          </a:xfrm>
          <a:prstGeom prst="rect">
            <a:avLst/>
          </a:prstGeom>
          <a:noFill/>
        </p:spPr>
      </p:pic>
      <p:pic>
        <p:nvPicPr>
          <p:cNvPr id="51207" name="Picture 7" descr="ph_who_01_s"/>
          <p:cNvPicPr>
            <a:picLocks noChangeAspect="1" noChangeArrowheads="1"/>
          </p:cNvPicPr>
          <p:nvPr/>
        </p:nvPicPr>
        <p:blipFill>
          <a:blip r:embed="rId3" cstate="print"/>
          <a:srcRect/>
          <a:stretch>
            <a:fillRect/>
          </a:stretch>
        </p:blipFill>
        <p:spPr bwMode="auto">
          <a:xfrm>
            <a:off x="4419600" y="2971800"/>
            <a:ext cx="2733675" cy="1524000"/>
          </a:xfrm>
          <a:prstGeom prst="rect">
            <a:avLst/>
          </a:prstGeom>
          <a:noFill/>
        </p:spPr>
      </p:pic>
      <p:pic>
        <p:nvPicPr>
          <p:cNvPr id="51209" name="Picture 9" descr="stone_pavings"/>
          <p:cNvPicPr>
            <a:picLocks noChangeAspect="1" noChangeArrowheads="1"/>
          </p:cNvPicPr>
          <p:nvPr/>
        </p:nvPicPr>
        <p:blipFill>
          <a:blip r:embed="rId4" cstate="print"/>
          <a:srcRect/>
          <a:stretch>
            <a:fillRect/>
          </a:stretch>
        </p:blipFill>
        <p:spPr bwMode="auto">
          <a:xfrm>
            <a:off x="6629400" y="4572000"/>
            <a:ext cx="1603375" cy="2133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atin typeface="Sylfaen" pitchFamily="18" charset="0"/>
              </a:rPr>
              <a:t>Stonework</a:t>
            </a:r>
          </a:p>
        </p:txBody>
      </p:sp>
      <p:sp>
        <p:nvSpPr>
          <p:cNvPr id="52227" name="Rectangle 3"/>
          <p:cNvSpPr>
            <a:spLocks noGrp="1" noChangeArrowheads="1"/>
          </p:cNvSpPr>
          <p:nvPr>
            <p:ph type="body" idx="1"/>
          </p:nvPr>
        </p:nvSpPr>
        <p:spPr/>
        <p:txBody>
          <a:bodyPr/>
          <a:lstStyle/>
          <a:p>
            <a:r>
              <a:rPr lang="en-US" sz="2800"/>
              <a:t>The Inca constructed stone temples without using mortars yet the stones fit together so well that a knife would not fit between the stones.</a:t>
            </a:r>
          </a:p>
          <a:p>
            <a:pPr>
              <a:buFont typeface="Wingdings" pitchFamily="2" charset="2"/>
              <a:buNone/>
            </a:pPr>
            <a:r>
              <a:rPr lang="en-US"/>
              <a:t> </a:t>
            </a:r>
          </a:p>
        </p:txBody>
      </p:sp>
      <p:pic>
        <p:nvPicPr>
          <p:cNvPr id="52232" name="Picture 8" descr="File:Inka mauern cuzco.jpg">
            <a:hlinkClick r:id="rId2"/>
          </p:cNvPr>
          <p:cNvPicPr>
            <a:picLocks noChangeAspect="1" noChangeArrowheads="1"/>
          </p:cNvPicPr>
          <p:nvPr/>
        </p:nvPicPr>
        <p:blipFill>
          <a:blip r:embed="rId3" cstate="print"/>
          <a:srcRect/>
          <a:stretch>
            <a:fillRect/>
          </a:stretch>
        </p:blipFill>
        <p:spPr bwMode="auto">
          <a:xfrm>
            <a:off x="2209800" y="3371850"/>
            <a:ext cx="4495800" cy="33718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atin typeface="Sylfaen" pitchFamily="18" charset="0"/>
              </a:rPr>
              <a:t>Religion</a:t>
            </a:r>
          </a:p>
        </p:txBody>
      </p:sp>
      <p:sp>
        <p:nvSpPr>
          <p:cNvPr id="53251" name="Rectangle 3"/>
          <p:cNvSpPr>
            <a:spLocks noGrp="1" noChangeArrowheads="1"/>
          </p:cNvSpPr>
          <p:nvPr>
            <p:ph type="body" idx="1"/>
          </p:nvPr>
        </p:nvSpPr>
        <p:spPr/>
        <p:txBody>
          <a:bodyPr/>
          <a:lstStyle/>
          <a:p>
            <a:r>
              <a:rPr lang="en-US"/>
              <a:t>The Inca were polytheistic.</a:t>
            </a:r>
          </a:p>
          <a:p>
            <a:r>
              <a:rPr lang="en-US"/>
              <a:t>The primary god was </a:t>
            </a:r>
            <a:r>
              <a:rPr lang="en-US" b="1"/>
              <a:t>Inti</a:t>
            </a:r>
            <a:r>
              <a:rPr lang="en-US"/>
              <a:t>, the sun god.</a:t>
            </a:r>
          </a:p>
          <a:p>
            <a:pPr>
              <a:buFont typeface="Wingdings" pitchFamily="2" charset="2"/>
              <a:buNone/>
            </a:pPr>
            <a:endParaRPr lang="en-US"/>
          </a:p>
        </p:txBody>
      </p:sp>
      <p:pic>
        <p:nvPicPr>
          <p:cNvPr id="53253" name="Picture 5" descr="File:Inti Torre Tagle.png">
            <a:hlinkClick r:id="rId2"/>
          </p:cNvPr>
          <p:cNvPicPr>
            <a:picLocks noChangeAspect="1" noChangeArrowheads="1"/>
          </p:cNvPicPr>
          <p:nvPr/>
        </p:nvPicPr>
        <p:blipFill>
          <a:blip r:embed="rId3" cstate="print"/>
          <a:srcRect/>
          <a:stretch>
            <a:fillRect/>
          </a:stretch>
        </p:blipFill>
        <p:spPr bwMode="auto">
          <a:xfrm>
            <a:off x="3124200" y="3200400"/>
            <a:ext cx="3144838" cy="3200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atin typeface="Sylfaen" pitchFamily="18" charset="0"/>
              </a:rPr>
              <a:t>Religion</a:t>
            </a:r>
          </a:p>
        </p:txBody>
      </p:sp>
      <p:sp>
        <p:nvSpPr>
          <p:cNvPr id="54275" name="Rectangle 3"/>
          <p:cNvSpPr>
            <a:spLocks noGrp="1" noChangeArrowheads="1"/>
          </p:cNvSpPr>
          <p:nvPr>
            <p:ph type="body" idx="1"/>
          </p:nvPr>
        </p:nvSpPr>
        <p:spPr/>
        <p:txBody>
          <a:bodyPr/>
          <a:lstStyle/>
          <a:p>
            <a:r>
              <a:rPr lang="en-US"/>
              <a:t>Inca believed in </a:t>
            </a:r>
            <a:r>
              <a:rPr lang="en-US" b="1"/>
              <a:t>reincarnation</a:t>
            </a:r>
            <a:r>
              <a:rPr lang="en-US"/>
              <a:t>.</a:t>
            </a:r>
          </a:p>
          <a:p>
            <a:r>
              <a:rPr lang="en-US"/>
              <a:t>The Inca practiced </a:t>
            </a:r>
            <a:r>
              <a:rPr lang="en-US" b="1"/>
              <a:t>cranial deformation</a:t>
            </a:r>
            <a:r>
              <a:rPr lang="en-US"/>
              <a:t>.</a:t>
            </a:r>
          </a:p>
          <a:p>
            <a:pPr>
              <a:buFont typeface="Wingdings" pitchFamily="2" charset="2"/>
              <a:buNone/>
            </a:pPr>
            <a:r>
              <a:rPr lang="en-US" sz="2800"/>
              <a:t>		-They achieved this by wrapping tight cloth straps around the heads of newborns to alter the shape of their soft skulls into a cone-like shape.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p:txBody>
          <a:bodyPr/>
          <a:lstStyle/>
          <a:p>
            <a:r>
              <a:rPr lang="en-US">
                <a:latin typeface="Sylfaen" pitchFamily="18" charset="0"/>
              </a:rPr>
              <a:t>Medical Advances</a:t>
            </a:r>
          </a:p>
        </p:txBody>
      </p:sp>
      <p:sp>
        <p:nvSpPr>
          <p:cNvPr id="55305" name="Rectangle 9"/>
          <p:cNvSpPr>
            <a:spLocks noGrp="1" noChangeArrowheads="1"/>
          </p:cNvSpPr>
          <p:nvPr>
            <p:ph type="body" idx="1"/>
          </p:nvPr>
        </p:nvSpPr>
        <p:spPr/>
        <p:txBody>
          <a:bodyPr/>
          <a:lstStyle/>
          <a:p>
            <a:r>
              <a:rPr lang="en-US"/>
              <a:t>The Inca performed successful skull surgery.</a:t>
            </a:r>
          </a:p>
          <a:p>
            <a:pPr>
              <a:buFont typeface="Wingdings" pitchFamily="2" charset="2"/>
              <a:buNone/>
            </a:pPr>
            <a:endParaRPr lang="en-US"/>
          </a:p>
          <a:p>
            <a:r>
              <a:rPr lang="en-US"/>
              <a:t>The Inca also used medicines to make patients unconscious during surgery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atin typeface="Sylfaen" pitchFamily="18" charset="0"/>
              </a:rPr>
              <a:t>How did people first get to the Americas?</a:t>
            </a:r>
          </a:p>
        </p:txBody>
      </p:sp>
      <p:sp>
        <p:nvSpPr>
          <p:cNvPr id="16387" name="Rectangle 3"/>
          <p:cNvSpPr>
            <a:spLocks noGrp="1" noChangeArrowheads="1"/>
          </p:cNvSpPr>
          <p:nvPr>
            <p:ph type="body" idx="1"/>
          </p:nvPr>
        </p:nvSpPr>
        <p:spPr/>
        <p:txBody>
          <a:bodyPr/>
          <a:lstStyle/>
          <a:p>
            <a:r>
              <a:rPr lang="en-US"/>
              <a:t>Theory #1 = </a:t>
            </a:r>
            <a:r>
              <a:rPr lang="en-US" b="1"/>
              <a:t>Bering land bridge</a:t>
            </a:r>
            <a:endParaRPr lang="en-US"/>
          </a:p>
          <a:p>
            <a:pPr>
              <a:buFont typeface="Wingdings" pitchFamily="2" charset="2"/>
              <a:buNone/>
            </a:pPr>
            <a:r>
              <a:rPr lang="en-US" b="1"/>
              <a:t>		</a:t>
            </a:r>
          </a:p>
          <a:p>
            <a:pPr>
              <a:buFont typeface="Wingdings" pitchFamily="2" charset="2"/>
              <a:buNone/>
            </a:pPr>
            <a:r>
              <a:rPr lang="en-US" b="1"/>
              <a:t>		</a:t>
            </a:r>
            <a:r>
              <a:rPr lang="en-US"/>
              <a:t>Humans migrated into North America from Asia by crossing over a land bridge between Alaska and Siberia…</a:t>
            </a:r>
          </a:p>
          <a:p>
            <a:pPr>
              <a:buFont typeface="Wingdings" pitchFamily="2" charset="2"/>
              <a:buNone/>
            </a:pPr>
            <a:endParaRPr lang="en-US" b="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atin typeface="Sylfaen" pitchFamily="18" charset="0"/>
              </a:rPr>
              <a:t>Organization</a:t>
            </a:r>
          </a:p>
        </p:txBody>
      </p:sp>
      <p:sp>
        <p:nvSpPr>
          <p:cNvPr id="58371" name="Rectangle 3"/>
          <p:cNvSpPr>
            <a:spLocks noGrp="1" noChangeArrowheads="1"/>
          </p:cNvSpPr>
          <p:nvPr>
            <p:ph type="body" idx="1"/>
          </p:nvPr>
        </p:nvSpPr>
        <p:spPr/>
        <p:txBody>
          <a:bodyPr/>
          <a:lstStyle/>
          <a:p>
            <a:r>
              <a:rPr lang="en-US"/>
              <a:t>Each family in a community was assigned a specific job.</a:t>
            </a:r>
          </a:p>
          <a:p>
            <a:pPr>
              <a:buFont typeface="Wingdings" pitchFamily="2" charset="2"/>
              <a:buNone/>
            </a:pPr>
            <a:endParaRPr lang="en-US"/>
          </a:p>
          <a:p>
            <a:r>
              <a:rPr lang="en-US"/>
              <a:t>Government officials arranged marriages.</a:t>
            </a:r>
          </a:p>
          <a:p>
            <a:endParaRPr lang="en-US"/>
          </a:p>
          <a:p>
            <a:r>
              <a:rPr lang="en-US"/>
              <a:t>The government organized mandatory public service building projects.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atin typeface="Sylfaen" pitchFamily="18" charset="0"/>
              </a:rPr>
              <a:t>What happened to the Inca?</a:t>
            </a:r>
          </a:p>
        </p:txBody>
      </p:sp>
      <p:sp>
        <p:nvSpPr>
          <p:cNvPr id="59395" name="Rectangle 3"/>
          <p:cNvSpPr>
            <a:spLocks noGrp="1" noChangeArrowheads="1"/>
          </p:cNvSpPr>
          <p:nvPr>
            <p:ph type="body" idx="1"/>
          </p:nvPr>
        </p:nvSpPr>
        <p:spPr/>
        <p:txBody>
          <a:bodyPr/>
          <a:lstStyle/>
          <a:p>
            <a:r>
              <a:rPr lang="en-US"/>
              <a:t>Civil war in the empire broke out...</a:t>
            </a:r>
          </a:p>
          <a:p>
            <a:endParaRPr lang="en-US" sz="2800"/>
          </a:p>
          <a:p>
            <a:pPr>
              <a:buFont typeface="Wingdings" pitchFamily="2" charset="2"/>
              <a:buNone/>
            </a:pPr>
            <a:r>
              <a:rPr lang="en-US" sz="2800"/>
              <a:t>					</a:t>
            </a:r>
            <a:r>
              <a:rPr lang="en-US"/>
              <a:t>AND</a:t>
            </a:r>
          </a:p>
          <a:p>
            <a:endParaRPr lang="en-US"/>
          </a:p>
          <a:p>
            <a:r>
              <a:rPr lang="en-US"/>
              <a:t>Smallpox spread, killing much of the Inca…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atin typeface="Sylfaen" pitchFamily="18" charset="0"/>
              </a:rPr>
              <a:t>Fall of the Inca</a:t>
            </a:r>
          </a:p>
        </p:txBody>
      </p:sp>
      <p:sp>
        <p:nvSpPr>
          <p:cNvPr id="60419" name="Rectangle 3"/>
          <p:cNvSpPr>
            <a:spLocks noGrp="1" noChangeArrowheads="1"/>
          </p:cNvSpPr>
          <p:nvPr>
            <p:ph type="body" idx="1"/>
          </p:nvPr>
        </p:nvSpPr>
        <p:spPr/>
        <p:txBody>
          <a:bodyPr/>
          <a:lstStyle/>
          <a:p>
            <a:r>
              <a:rPr lang="en-US" sz="2800"/>
              <a:t>BUT ultimately, it was Spanish conquistadors led by </a:t>
            </a:r>
            <a:r>
              <a:rPr lang="en-US" sz="2800" b="1"/>
              <a:t>Francisco Pizarro</a:t>
            </a:r>
            <a:r>
              <a:rPr lang="en-US" sz="2800"/>
              <a:t> that brought about the fall of the Inca Empire.</a:t>
            </a:r>
          </a:p>
        </p:txBody>
      </p:sp>
      <p:pic>
        <p:nvPicPr>
          <p:cNvPr id="60421" name="Picture 5" descr="francisco_pizarro_seizing_inca_atahuallpa"/>
          <p:cNvPicPr>
            <a:picLocks noChangeAspect="1" noChangeArrowheads="1"/>
          </p:cNvPicPr>
          <p:nvPr/>
        </p:nvPicPr>
        <p:blipFill>
          <a:blip r:embed="rId2" cstate="print"/>
          <a:srcRect/>
          <a:stretch>
            <a:fillRect/>
          </a:stretch>
        </p:blipFill>
        <p:spPr bwMode="auto">
          <a:xfrm>
            <a:off x="1676400" y="3352800"/>
            <a:ext cx="6248400" cy="30607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Sylfaen" pitchFamily="18" charset="0"/>
              </a:rPr>
              <a:t>Inca Video Clip</a:t>
            </a:r>
          </a:p>
        </p:txBody>
      </p:sp>
      <p:sp>
        <p:nvSpPr>
          <p:cNvPr id="63491" name="Rectangle 3"/>
          <p:cNvSpPr>
            <a:spLocks noGrp="1" noChangeArrowheads="1"/>
          </p:cNvSpPr>
          <p:nvPr>
            <p:ph type="body" idx="1"/>
          </p:nvPr>
        </p:nvSpPr>
        <p:spPr/>
        <p:txBody>
          <a:bodyPr/>
          <a:lstStyle/>
          <a:p>
            <a:pPr>
              <a:buFont typeface="Wingdings" pitchFamily="2" charset="2"/>
              <a:buNone/>
            </a:pPr>
            <a:endParaRPr lang="en-US">
              <a:latin typeface="Sylfaen" pitchFamily="18" charset="0"/>
            </a:endParaRPr>
          </a:p>
          <a:p>
            <a:pPr>
              <a:buFont typeface="Wingdings" pitchFamily="2" charset="2"/>
              <a:buNone/>
            </a:pPr>
            <a:r>
              <a:rPr lang="en-US">
                <a:hlinkClick r:id="rId2"/>
              </a:rPr>
              <a:t>http://www.watchknow.org/Video.aspx?VideoID=2301</a:t>
            </a:r>
            <a:endParaRPr lang="en-US"/>
          </a:p>
          <a:p>
            <a:pPr>
              <a:buFont typeface="Wingdings" pitchFamily="2" charset="2"/>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z="4800">
              <a:latin typeface="Sylfaen" pitchFamily="18" charset="0"/>
            </a:endParaRPr>
          </a:p>
        </p:txBody>
      </p:sp>
      <p:sp>
        <p:nvSpPr>
          <p:cNvPr id="17411" name="Rectangle 3"/>
          <p:cNvSpPr>
            <a:spLocks noGrp="1" noChangeArrowheads="1"/>
          </p:cNvSpPr>
          <p:nvPr>
            <p:ph type="body" idx="1"/>
          </p:nvPr>
        </p:nvSpPr>
        <p:spPr>
          <a:xfrm>
            <a:off x="381000" y="2057400"/>
            <a:ext cx="8229600" cy="4114800"/>
          </a:xfrm>
        </p:spPr>
        <p:txBody>
          <a:bodyPr/>
          <a:lstStyle/>
          <a:p>
            <a:endParaRPr lang="en-US"/>
          </a:p>
        </p:txBody>
      </p:sp>
      <p:pic>
        <p:nvPicPr>
          <p:cNvPr id="17413" name="Picture 5" descr="bering"/>
          <p:cNvPicPr>
            <a:picLocks noChangeAspect="1" noChangeArrowheads="1"/>
          </p:cNvPicPr>
          <p:nvPr/>
        </p:nvPicPr>
        <p:blipFill>
          <a:blip r:embed="rId2" cstate="print"/>
          <a:srcRect/>
          <a:stretch>
            <a:fillRect/>
          </a:stretch>
        </p:blipFill>
        <p:spPr bwMode="auto">
          <a:xfrm>
            <a:off x="838200" y="533400"/>
            <a:ext cx="7391400" cy="58134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Sylfaen" pitchFamily="18" charset="0"/>
              </a:rPr>
              <a:t>How did people first get to the Americas?</a:t>
            </a:r>
          </a:p>
        </p:txBody>
      </p:sp>
      <p:sp>
        <p:nvSpPr>
          <p:cNvPr id="18435" name="Rectangle 3"/>
          <p:cNvSpPr>
            <a:spLocks noGrp="1" noChangeArrowheads="1"/>
          </p:cNvSpPr>
          <p:nvPr>
            <p:ph type="body" idx="1"/>
          </p:nvPr>
        </p:nvSpPr>
        <p:spPr/>
        <p:txBody>
          <a:bodyPr/>
          <a:lstStyle/>
          <a:p>
            <a:r>
              <a:rPr lang="en-US"/>
              <a:t>Theory #2 = </a:t>
            </a:r>
            <a:r>
              <a:rPr lang="en-US" b="1"/>
              <a:t>Coastal migration</a:t>
            </a:r>
            <a:endParaRPr lang="en-US"/>
          </a:p>
          <a:p>
            <a:endParaRPr lang="en-US"/>
          </a:p>
          <a:p>
            <a:pPr lvl="1">
              <a:buFont typeface="Wingdings" pitchFamily="2" charset="2"/>
              <a:buNone/>
            </a:pPr>
            <a:r>
              <a:rPr lang="en-US"/>
              <a:t>		Humans migrated to the Americas by crossing the seas, most likely the Pacific Ocean, and settling along the western coasts of the Americas…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atin typeface="Sylfaen" pitchFamily="18" charset="0"/>
              </a:rPr>
              <a:t>Where did the ancient </a:t>
            </a:r>
            <a:r>
              <a:rPr lang="en-US" b="1">
                <a:latin typeface="Sylfaen" pitchFamily="18" charset="0"/>
              </a:rPr>
              <a:t>Maya</a:t>
            </a:r>
            <a:r>
              <a:rPr lang="en-US">
                <a:latin typeface="Sylfaen" pitchFamily="18" charset="0"/>
              </a:rPr>
              <a:t> live?</a:t>
            </a:r>
          </a:p>
        </p:txBody>
      </p:sp>
      <p:sp>
        <p:nvSpPr>
          <p:cNvPr id="19459" name="Rectangle 3"/>
          <p:cNvSpPr>
            <a:spLocks noGrp="1" noChangeArrowheads="1"/>
          </p:cNvSpPr>
          <p:nvPr>
            <p:ph type="body" idx="1"/>
          </p:nvPr>
        </p:nvSpPr>
        <p:spPr/>
        <p:txBody>
          <a:bodyPr/>
          <a:lstStyle/>
          <a:p>
            <a:r>
              <a:rPr lang="en-US"/>
              <a:t>The </a:t>
            </a:r>
            <a:r>
              <a:rPr lang="en-US" b="1"/>
              <a:t>Maya</a:t>
            </a:r>
            <a:r>
              <a:rPr lang="en-US"/>
              <a:t> were concentrated on and around the Yucatan Peninsula in central America.</a:t>
            </a:r>
          </a:p>
          <a:p>
            <a:pPr>
              <a:buFont typeface="Wingdings" pitchFamily="2" charset="2"/>
              <a:buNone/>
            </a:pPr>
            <a:endParaRPr lang="en-US"/>
          </a:p>
        </p:txBody>
      </p:sp>
      <p:pic>
        <p:nvPicPr>
          <p:cNvPr id="19461" name="Picture 5" descr="yucantan-map"/>
          <p:cNvPicPr>
            <a:picLocks noChangeAspect="1" noChangeArrowheads="1"/>
          </p:cNvPicPr>
          <p:nvPr/>
        </p:nvPicPr>
        <p:blipFill>
          <a:blip r:embed="rId2" cstate="print"/>
          <a:srcRect/>
          <a:stretch>
            <a:fillRect/>
          </a:stretch>
        </p:blipFill>
        <p:spPr bwMode="auto">
          <a:xfrm>
            <a:off x="2895600" y="3124200"/>
            <a:ext cx="4419600" cy="35829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type="body" idx="1"/>
          </p:nvPr>
        </p:nvSpPr>
        <p:spPr/>
        <p:txBody>
          <a:bodyPr/>
          <a:lstStyle/>
          <a:p>
            <a:endParaRPr lang="en-US"/>
          </a:p>
        </p:txBody>
      </p:sp>
      <p:pic>
        <p:nvPicPr>
          <p:cNvPr id="20485" name="Picture 5" descr="mayamap"/>
          <p:cNvPicPr>
            <a:picLocks noChangeAspect="1" noChangeArrowheads="1"/>
          </p:cNvPicPr>
          <p:nvPr/>
        </p:nvPicPr>
        <p:blipFill>
          <a:blip r:embed="rId2" cstate="print"/>
          <a:srcRect/>
          <a:stretch>
            <a:fillRect/>
          </a:stretch>
        </p:blipFill>
        <p:spPr bwMode="auto">
          <a:xfrm>
            <a:off x="457200" y="304800"/>
            <a:ext cx="8229600" cy="62833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800">
                <a:latin typeface="Sylfaen" pitchFamily="18" charset="0"/>
              </a:rPr>
              <a:t>Maya Political Structure</a:t>
            </a:r>
          </a:p>
        </p:txBody>
      </p:sp>
      <p:sp>
        <p:nvSpPr>
          <p:cNvPr id="21507" name="Rectangle 3"/>
          <p:cNvSpPr>
            <a:spLocks noGrp="1" noChangeArrowheads="1"/>
          </p:cNvSpPr>
          <p:nvPr>
            <p:ph type="body" idx="1"/>
          </p:nvPr>
        </p:nvSpPr>
        <p:spPr/>
        <p:txBody>
          <a:bodyPr/>
          <a:lstStyle/>
          <a:p>
            <a:r>
              <a:rPr lang="en-US"/>
              <a:t>The Maya were NOT AN EMPIRE and NOT UNITED politically…</a:t>
            </a:r>
          </a:p>
          <a:p>
            <a:endParaRPr lang="en-US"/>
          </a:p>
          <a:p>
            <a:r>
              <a:rPr lang="en-US"/>
              <a:t>Maya civilization was made up of </a:t>
            </a:r>
            <a:r>
              <a:rPr lang="en-US" u="sng"/>
              <a:t>city-states</a:t>
            </a:r>
          </a:p>
          <a:p>
            <a:endParaRPr lang="en-US" u="sng"/>
          </a:p>
          <a:p>
            <a:r>
              <a:rPr lang="en-US"/>
              <a:t>Each city-state had its own ruler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lfae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lfae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515</TotalTime>
  <Words>727</Words>
  <Application>Microsoft Office PowerPoint</Application>
  <PresentationFormat>On-screen Show (4:3)</PresentationFormat>
  <Paragraphs>143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Textured</vt:lpstr>
      <vt:lpstr>Maya, Aztec, and Inca Civilizations</vt:lpstr>
      <vt:lpstr>Mesoamerica</vt:lpstr>
      <vt:lpstr>Mesoamerica</vt:lpstr>
      <vt:lpstr>How did people first get to the Americas?</vt:lpstr>
      <vt:lpstr>Slide 5</vt:lpstr>
      <vt:lpstr>How did people first get to the Americas?</vt:lpstr>
      <vt:lpstr>Where did the ancient Maya live?</vt:lpstr>
      <vt:lpstr>Slide 8</vt:lpstr>
      <vt:lpstr>Maya Political Structure</vt:lpstr>
      <vt:lpstr>Maya Religion</vt:lpstr>
      <vt:lpstr>Maya Architecture</vt:lpstr>
      <vt:lpstr>Slide 12</vt:lpstr>
      <vt:lpstr>Slide 13</vt:lpstr>
      <vt:lpstr>Advances in learning</vt:lpstr>
      <vt:lpstr>Advances in learning</vt:lpstr>
      <vt:lpstr>What happened to the Maya?</vt:lpstr>
      <vt:lpstr>Maya today</vt:lpstr>
      <vt:lpstr>Maya Video Clip</vt:lpstr>
      <vt:lpstr>Aztecs </vt:lpstr>
      <vt:lpstr>Where did the Aztecs live?</vt:lpstr>
      <vt:lpstr>Tenochtitlan</vt:lpstr>
      <vt:lpstr>Legend of Tenochtitlan</vt:lpstr>
      <vt:lpstr>Legend of Tenochtitlan</vt:lpstr>
      <vt:lpstr>How did the Aztecs build a city in the center of a lake?</vt:lpstr>
      <vt:lpstr>Tenochtitlan</vt:lpstr>
      <vt:lpstr>Government</vt:lpstr>
      <vt:lpstr>Religion &amp; Mythology</vt:lpstr>
      <vt:lpstr>Religion &amp; Mythology</vt:lpstr>
      <vt:lpstr>Human Sacrifice</vt:lpstr>
      <vt:lpstr>What happened to the Aztecs?</vt:lpstr>
      <vt:lpstr>Aztec Video Clips</vt:lpstr>
      <vt:lpstr>Inca </vt:lpstr>
      <vt:lpstr>Where did the Inca live?</vt:lpstr>
      <vt:lpstr>Government</vt:lpstr>
      <vt:lpstr>Uniting the Empire</vt:lpstr>
      <vt:lpstr>Stonework</vt:lpstr>
      <vt:lpstr>Religion</vt:lpstr>
      <vt:lpstr>Religion</vt:lpstr>
      <vt:lpstr>Medical Advances</vt:lpstr>
      <vt:lpstr>Organization</vt:lpstr>
      <vt:lpstr>What happened to the Inca?</vt:lpstr>
      <vt:lpstr>Fall of the Inca</vt:lpstr>
      <vt:lpstr>Inca Video Clip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Maya, Aztec, and Inca Civilizations</dc:title>
  <dc:creator>Seth2081</dc:creator>
  <cp:lastModifiedBy>bmcgoldrick</cp:lastModifiedBy>
  <cp:revision>22</cp:revision>
  <dcterms:created xsi:type="dcterms:W3CDTF">2010-02-07T21:45:53Z</dcterms:created>
  <dcterms:modified xsi:type="dcterms:W3CDTF">2015-09-09T14:14:01Z</dcterms:modified>
</cp:coreProperties>
</file>