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handoutMasterIdLst>
    <p:handoutMasterId r:id="rId33"/>
  </p:handoutMasterIdLst>
  <p:sldIdLst>
    <p:sldId id="282" r:id="rId2"/>
    <p:sldId id="283" r:id="rId3"/>
    <p:sldId id="284" r:id="rId4"/>
    <p:sldId id="28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>
        <p:scale>
          <a:sx n="100" d="100"/>
          <a:sy n="100" d="100"/>
        </p:scale>
        <p:origin x="-72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44E702-D742-43B8-BFCE-4CF0BB6535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39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5557EF-B809-484B-833C-2F6D8F309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FCD85-B2FF-4A91-8B8F-977A1C62CC8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21A73-C449-4C33-B55F-29310523E32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0C062C-9396-4F96-A4F1-B6A94F50BB82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66429-24C1-4D0A-A5B3-D94C6735EB01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64C07-3B7F-4382-9C0B-8BA8DF6877C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0F8A5-07F9-4791-881D-EB533E583C7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90947-4880-4A17-A635-A2EE6CC99445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5E00D-5ECA-465F-9CDB-71C67C75565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53C02-7C00-4E15-B29A-5381F1CD1C7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8AA5C-698D-407D-83B4-9C183048B6F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F9324-C651-42C1-9805-3AF79A0F9AD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54F73-99A8-42F5-95CA-FC178903819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37D3F4-FD13-4824-936F-484E8CC87B77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42797-0659-4FAA-8014-68225E742F99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680DE9-218A-4618-83B8-BAF91F78CDB8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13F33-45F4-469C-B07B-09B9EB048E8B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766E3-452C-4B45-8C53-09F56C9DBF4A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6DB75-64BF-4BCD-8847-1980BDC28B4F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6C927-527F-457C-9772-748A3ABC721C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A9B44-D2A6-427B-BCAD-6F0545AD10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B3750-3854-4623-89E5-183243F5218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04868-B653-409C-ACCE-BAF20FA313B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9497A-FFCF-4409-A516-92A4900F135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F08D6-F0D4-47D3-9914-E94E16A7A06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600C1-FE5A-46D2-B0AF-EA72F2D19D1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935D1-EE85-4E7E-8781-4882B2911F4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2D126-6E8E-4481-99AD-995A06A6E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5412A-4413-481E-A717-DBB9DE700F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0160A-48DC-450D-A4E2-320155449F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2A49-AE53-4D11-B8EC-1AFAD240F4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FD521-3A41-4612-8D30-E09C4618AA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99E8A-8100-495D-B37C-E2BB91253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9A886-C970-4016-BC62-BE49D9C0F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9AB5-1651-46FA-BAB2-5314702271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EBBC-545D-4A20-A6E6-EC8FDBCE5A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9C009-7EE0-4B0B-9723-EE79495135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F349B-0ED3-4DFA-967E-BA6364EF0D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3D04B74-C52E-4508-A193-1820A719F5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0" r:id="rId4"/>
    <p:sldLayoutId id="2147484076" r:id="rId5"/>
    <p:sldLayoutId id="2147484071" r:id="rId6"/>
    <p:sldLayoutId id="2147484077" r:id="rId7"/>
    <p:sldLayoutId id="2147484078" r:id="rId8"/>
    <p:sldLayoutId id="2147484079" r:id="rId9"/>
    <p:sldLayoutId id="2147484072" r:id="rId10"/>
    <p:sldLayoutId id="21474840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/url?sa=i&amp;rct=j&amp;q=&amp;esrc=s&amp;source=images&amp;cd=&amp;cad=rja&amp;uact=8&amp;ved=0CAcQjRxqFQoTCNOG47jB2MgCFUxZPgodbyoF1w&amp;url=http://www.webexhibits.org/sciartperspective/raphaelperspective1.html&amp;bvm=bv.105841590,d.dmo&amp;psig=AFQjCNFB46S2fl-0oTE8Gl4_c4nS18USmQ&amp;ust=1445686867431937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8.xml"/><Relationship Id="rId18" Type="http://schemas.openxmlformats.org/officeDocument/2006/relationships/slide" Target="slide9.xml"/><Relationship Id="rId26" Type="http://schemas.openxmlformats.org/officeDocument/2006/relationships/slide" Target="slide25.xml"/><Relationship Id="rId3" Type="http://schemas.openxmlformats.org/officeDocument/2006/relationships/slide" Target="slide6.xml"/><Relationship Id="rId21" Type="http://schemas.openxmlformats.org/officeDocument/2006/relationships/slide" Target="slide24.xml"/><Relationship Id="rId7" Type="http://schemas.openxmlformats.org/officeDocument/2006/relationships/slide" Target="slide26.xml"/><Relationship Id="rId12" Type="http://schemas.openxmlformats.org/officeDocument/2006/relationships/slide" Target="slide27.xml"/><Relationship Id="rId17" Type="http://schemas.openxmlformats.org/officeDocument/2006/relationships/slide" Target="slide28.xml"/><Relationship Id="rId25" Type="http://schemas.openxmlformats.org/officeDocument/2006/relationships/slide" Target="slide20.xml"/><Relationship Id="rId2" Type="http://schemas.openxmlformats.org/officeDocument/2006/relationships/notesSlide" Target="../notesSlides/notesSlide1.xml"/><Relationship Id="rId16" Type="http://schemas.openxmlformats.org/officeDocument/2006/relationships/slide" Target="slide23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11" Type="http://schemas.openxmlformats.org/officeDocument/2006/relationships/slide" Target="slide22.xml"/><Relationship Id="rId24" Type="http://schemas.openxmlformats.org/officeDocument/2006/relationships/slide" Target="slide15.xml"/><Relationship Id="rId5" Type="http://schemas.openxmlformats.org/officeDocument/2006/relationships/slide" Target="slide16.xml"/><Relationship Id="rId15" Type="http://schemas.openxmlformats.org/officeDocument/2006/relationships/slide" Target="slide18.xml"/><Relationship Id="rId23" Type="http://schemas.openxmlformats.org/officeDocument/2006/relationships/slide" Target="slide10.xml"/><Relationship Id="rId10" Type="http://schemas.openxmlformats.org/officeDocument/2006/relationships/slide" Target="slide17.xml"/><Relationship Id="rId19" Type="http://schemas.openxmlformats.org/officeDocument/2006/relationships/slide" Target="slide14.xml"/><Relationship Id="rId4" Type="http://schemas.openxmlformats.org/officeDocument/2006/relationships/slide" Target="slide11.xml"/><Relationship Id="rId9" Type="http://schemas.openxmlformats.org/officeDocument/2006/relationships/slide" Target="slide12.xml"/><Relationship Id="rId14" Type="http://schemas.openxmlformats.org/officeDocument/2006/relationships/slide" Target="slide13.xml"/><Relationship Id="rId22" Type="http://schemas.openxmlformats.org/officeDocument/2006/relationships/slide" Target="slide29.xml"/><Relationship Id="rId27" Type="http://schemas.openxmlformats.org/officeDocument/2006/relationships/slide" Target="slide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make it a great day!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r>
              <a:rPr lang="en-US" smtClean="0"/>
              <a:t>, October 24,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 - 500</a:t>
            </a:r>
            <a:endParaRPr lang="en-US" dirty="0"/>
          </a:p>
        </p:txBody>
      </p:sp>
      <p:sp>
        <p:nvSpPr>
          <p:cNvPr id="1536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Who wrote </a:t>
            </a:r>
            <a:r>
              <a:rPr lang="en-US" i="1" dirty="0" smtClean="0"/>
              <a:t>The Prince</a:t>
            </a:r>
            <a:r>
              <a:rPr lang="en-US" dirty="0" smtClean="0"/>
              <a:t>, and what was the essay about?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Terms- 100</a:t>
            </a:r>
            <a:endParaRPr lang="en-US" dirty="0"/>
          </a:p>
        </p:txBody>
      </p:sp>
      <p:sp>
        <p:nvSpPr>
          <p:cNvPr id="16388" name="Content Placeholder 6"/>
          <p:cNvSpPr>
            <a:spLocks noGrp="1"/>
          </p:cNvSpPr>
          <p:nvPr>
            <p:ph idx="1"/>
          </p:nvPr>
        </p:nvSpPr>
        <p:spPr>
          <a:xfrm>
            <a:off x="609600" y="15240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What does the term “Renaissance” mean?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Terms - 200</a:t>
            </a:r>
            <a:endParaRPr lang="en-US" dirty="0"/>
          </a:p>
        </p:txBody>
      </p:sp>
      <p:sp>
        <p:nvSpPr>
          <p:cNvPr id="17412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What does ‘secular’ mean? What does it describe?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Terms - 300</a:t>
            </a:r>
            <a:endParaRPr lang="en-US" dirty="0"/>
          </a:p>
        </p:txBody>
      </p:sp>
      <p:sp>
        <p:nvSpPr>
          <p:cNvPr id="1843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did the Church look at humanism as a bad 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terms- 400</a:t>
            </a:r>
            <a:endParaRPr lang="en-US" dirty="0"/>
          </a:p>
        </p:txBody>
      </p:sp>
      <p:sp>
        <p:nvSpPr>
          <p:cNvPr id="1946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Dante Alighieri is said to have written his famous work, </a:t>
            </a:r>
            <a:r>
              <a:rPr lang="en-US" i="1" dirty="0" smtClean="0"/>
              <a:t>Inferno</a:t>
            </a:r>
            <a:r>
              <a:rPr lang="en-US" dirty="0" smtClean="0"/>
              <a:t>, in the ‘vernacular.’ </a:t>
            </a:r>
          </a:p>
          <a:p>
            <a:pPr eaLnBrk="1" hangingPunct="1"/>
            <a:r>
              <a:rPr lang="en-US" dirty="0" smtClean="0"/>
              <a:t>What does that mean, and what is the American vernacular?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Terms- 500</a:t>
            </a:r>
            <a:endParaRPr lang="en-US" dirty="0"/>
          </a:p>
        </p:txBody>
      </p:sp>
      <p:sp>
        <p:nvSpPr>
          <p:cNvPr id="2048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the term “medieval” mean?</a:t>
            </a:r>
          </a:p>
          <a:p>
            <a:pPr eaLnBrk="1" hangingPunct="1"/>
            <a:r>
              <a:rPr lang="en-US" dirty="0" smtClean="0"/>
              <a:t>Where did the word come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Middle Ages- 100</a:t>
            </a:r>
            <a:endParaRPr lang="en-US" dirty="0"/>
          </a:p>
        </p:txBody>
      </p:sp>
      <p:sp>
        <p:nvSpPr>
          <p:cNvPr id="2150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Describe what a manor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Middle Ages- 200</a:t>
            </a:r>
            <a:endParaRPr lang="en-US" dirty="0"/>
          </a:p>
        </p:txBody>
      </p:sp>
      <p:sp>
        <p:nvSpPr>
          <p:cNvPr id="22532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Explain what the coat of arms was used for.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Middle Ages- 300</a:t>
            </a:r>
            <a:endParaRPr lang="en-US" dirty="0"/>
          </a:p>
        </p:txBody>
      </p:sp>
      <p:sp>
        <p:nvSpPr>
          <p:cNvPr id="2355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life of a serf was not exactly known to be much fun.</a:t>
            </a:r>
          </a:p>
          <a:p>
            <a:pPr eaLnBrk="1" hangingPunct="1"/>
            <a:r>
              <a:rPr lang="en-US" dirty="0" smtClean="0"/>
              <a:t>What were a serfs duties, and who did they answer to?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Middle ages - 400</a:t>
            </a:r>
            <a:endParaRPr lang="en-US" dirty="0"/>
          </a:p>
        </p:txBody>
      </p:sp>
      <p:sp>
        <p:nvSpPr>
          <p:cNvPr id="24580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What was the code of chivalry? And, who was it intended for?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Heeeeeeere</a:t>
            </a:r>
            <a:r>
              <a:rPr lang="en-US" dirty="0" smtClean="0"/>
              <a:t> we go! We are going to play Jeopardy today to prepare for our class</a:t>
            </a:r>
          </a:p>
          <a:p>
            <a:r>
              <a:rPr lang="en-US" dirty="0" smtClean="0"/>
              <a:t>Answer Sheets: you will all receive a blank answer sheet to write down the answers to the questions</a:t>
            </a:r>
          </a:p>
          <a:p>
            <a:r>
              <a:rPr lang="en-US" dirty="0" smtClean="0"/>
              <a:t>Questions will be online by tonight (so you will only have to write in the answer to save time)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Middle Ages- 500</a:t>
            </a:r>
            <a:endParaRPr lang="en-US" dirty="0"/>
          </a:p>
        </p:txBody>
      </p:sp>
      <p:sp>
        <p:nvSpPr>
          <p:cNvPr id="2560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event signified the beginning of the Middle Ages?</a:t>
            </a:r>
          </a:p>
          <a:p>
            <a:r>
              <a:rPr lang="en-US" dirty="0" smtClean="0"/>
              <a:t>What event ended the Middle Ages?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Changes- 100</a:t>
            </a:r>
            <a:endParaRPr lang="en-US" dirty="0"/>
          </a:p>
        </p:txBody>
      </p:sp>
      <p:sp>
        <p:nvSpPr>
          <p:cNvPr id="2662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What author/playwright defines the Renaissance period in England (known as the Elizabethan Age)?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Changes- 200</a:t>
            </a:r>
            <a:endParaRPr lang="en-US" dirty="0"/>
          </a:p>
        </p:txBody>
      </p:sp>
      <p:sp>
        <p:nvSpPr>
          <p:cNvPr id="2765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What artistic term changed the way portraits were drawn/painted by utilizing foreground and background?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Changes- 300</a:t>
            </a:r>
            <a:endParaRPr lang="en-US" dirty="0"/>
          </a:p>
        </p:txBody>
      </p:sp>
      <p:sp>
        <p:nvSpPr>
          <p:cNvPr id="2867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Copernicus and Galileo were particularly interested in studying the stars, sun, moon, and other ‘celestial bodies.’</a:t>
            </a:r>
          </a:p>
          <a:p>
            <a:r>
              <a:rPr lang="en-US" sz="3600" dirty="0" smtClean="0"/>
              <a:t>What is the term they created for the major scientific discovery about the universe? (The Catholic Church was NOT happy about 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Changes- 400</a:t>
            </a:r>
            <a:endParaRPr lang="en-US" dirty="0"/>
          </a:p>
        </p:txBody>
      </p:sp>
      <p:sp>
        <p:nvSpPr>
          <p:cNvPr id="2970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Bubonic Plague changed life completely in Europe</a:t>
            </a:r>
          </a:p>
          <a:p>
            <a:r>
              <a:rPr lang="en-US" dirty="0" smtClean="0"/>
              <a:t>What are two things that the Plague changed about life in Europe?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Changes- 500</a:t>
            </a:r>
            <a:endParaRPr lang="en-US" dirty="0"/>
          </a:p>
        </p:txBody>
      </p:sp>
      <p:sp>
        <p:nvSpPr>
          <p:cNvPr id="3072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Castles and knights did not exist throughout most of the Middle Ages (despite popular belief).</a:t>
            </a:r>
          </a:p>
          <a:p>
            <a:r>
              <a:rPr lang="en-US" dirty="0" smtClean="0"/>
              <a:t>What made Europe build castles and train knights?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Random- 100 </a:t>
            </a:r>
            <a:endParaRPr lang="en-US" dirty="0"/>
          </a:p>
        </p:txBody>
      </p:sp>
      <p:sp>
        <p:nvSpPr>
          <p:cNvPr id="3174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the term feudalism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Random- 200</a:t>
            </a:r>
            <a:endParaRPr lang="en-US" dirty="0"/>
          </a:p>
        </p:txBody>
      </p:sp>
      <p:sp>
        <p:nvSpPr>
          <p:cNvPr id="3277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Scientific Method?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Random- 300</a:t>
            </a:r>
            <a:endParaRPr lang="en-US" dirty="0"/>
          </a:p>
        </p:txBody>
      </p:sp>
      <p:sp>
        <p:nvSpPr>
          <p:cNvPr id="3379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During the Renaissance, Europe had a return to certain cultural aspects.</a:t>
            </a:r>
          </a:p>
          <a:p>
            <a:pPr eaLnBrk="1" hangingPunct="1"/>
            <a:r>
              <a:rPr lang="en-US" dirty="0" smtClean="0"/>
              <a:t>Which cultures did they return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Random- 400</a:t>
            </a:r>
            <a:endParaRPr lang="en-US" dirty="0"/>
          </a:p>
        </p:txBody>
      </p:sp>
      <p:sp>
        <p:nvSpPr>
          <p:cNvPr id="3482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17526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Explain the action of</a:t>
            </a:r>
          </a:p>
          <a:p>
            <a:r>
              <a:rPr lang="en-US" sz="3200" dirty="0" smtClean="0">
                <a:latin typeface="+mn-lt"/>
              </a:rPr>
              <a:t>This picture:</a:t>
            </a:r>
            <a:endParaRPr lang="en-US" sz="3200" dirty="0">
              <a:latin typeface="+mn-lt"/>
            </a:endParaRPr>
          </a:p>
        </p:txBody>
      </p:sp>
      <p:pic>
        <p:nvPicPr>
          <p:cNvPr id="7" name="Picture 6" descr="SchoolOfAthen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1371600"/>
            <a:ext cx="4114800" cy="5791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ordered the questions a little more in levels of difficulty</a:t>
            </a:r>
          </a:p>
          <a:p>
            <a:r>
              <a:rPr lang="en-US" dirty="0" smtClean="0"/>
              <a:t>The 500 point questions (for the most part) require slightly deeper thinking, and your responses will have to be more thorough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AutoShape 7" descr="http://www.internationalgiftitems.com/images/state_magnets/Country_Outlines/europa_map.jpg"/>
          <p:cNvSpPr>
            <a:spLocks noChangeAspect="1" noChangeArrowheads="1"/>
          </p:cNvSpPr>
          <p:nvPr/>
        </p:nvSpPr>
        <p:spPr bwMode="auto">
          <a:xfrm>
            <a:off x="63500" y="-136525"/>
            <a:ext cx="5486400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Random- 500</a:t>
            </a:r>
            <a:endParaRPr lang="en-US" dirty="0"/>
          </a:p>
        </p:txBody>
      </p:sp>
      <p:sp>
        <p:nvSpPr>
          <p:cNvPr id="35845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this picture an example of: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050" name="Picture 2" descr="http://www.webexhibits.org/sciartperspective/i/raphael-fig3-large-0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286000"/>
            <a:ext cx="8351874" cy="3683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begin!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THIS</a:t>
            </a:r>
          </a:p>
          <a:p>
            <a:r>
              <a:rPr lang="en-US" sz="6000" dirty="0" smtClean="0"/>
              <a:t>IS</a:t>
            </a:r>
          </a:p>
          <a:p>
            <a:r>
              <a:rPr lang="en-US" sz="6000" smtClean="0"/>
              <a:t>JEOPARDY</a:t>
            </a:r>
            <a:endParaRPr lang="en-US" sz="6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0" y="304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</a:rPr>
              <a:t>Jeopardy</a:t>
            </a:r>
            <a:endParaRPr lang="en-US" sz="3600" b="1" dirty="0">
              <a:latin typeface="Times New Roman" pitchFamily="18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/>
        </p:nvGraphicFramePr>
        <p:xfrm>
          <a:off x="457200" y="1143000"/>
          <a:ext cx="8382000" cy="5410202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Middle 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Changes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People - 100</a:t>
            </a:r>
            <a:endParaRPr lang="en-US" dirty="0"/>
          </a:p>
        </p:txBody>
      </p:sp>
      <p:sp>
        <p:nvSpPr>
          <p:cNvPr id="1126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were well trained people who usually rode horses</a:t>
            </a:r>
          </a:p>
          <a:p>
            <a:r>
              <a:rPr lang="en-US" dirty="0" smtClean="0"/>
              <a:t>They fought to defend a kingdom or fiefdom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 - 200</a:t>
            </a:r>
            <a:endParaRPr lang="en-US" dirty="0"/>
          </a:p>
        </p:txBody>
      </p:sp>
      <p:sp>
        <p:nvSpPr>
          <p:cNvPr id="12292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3725"/>
          </a:xfrm>
        </p:spPr>
        <p:txBody>
          <a:bodyPr/>
          <a:lstStyle/>
          <a:p>
            <a:pPr eaLnBrk="1" hangingPunct="1"/>
            <a:r>
              <a:rPr lang="en-US" b="1" dirty="0" smtClean="0"/>
              <a:t>These people were in charge of a manor</a:t>
            </a:r>
          </a:p>
          <a:p>
            <a:pPr eaLnBrk="1" hangingPunct="1"/>
            <a:r>
              <a:rPr lang="en-US" b="1" dirty="0" smtClean="0"/>
              <a:t>They were given land by a 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 - 300</a:t>
            </a:r>
            <a:endParaRPr lang="en-US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3725"/>
          </a:xfrm>
        </p:spPr>
        <p:txBody>
          <a:bodyPr/>
          <a:lstStyle/>
          <a:p>
            <a:pPr eaLnBrk="1" hangingPunct="1"/>
            <a:r>
              <a:rPr lang="en-US" dirty="0" smtClean="0"/>
              <a:t>The man who invented the printing press…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 - 400</a:t>
            </a:r>
            <a:endParaRPr lang="en-US" dirty="0"/>
          </a:p>
        </p:txBody>
      </p:sp>
      <p:sp>
        <p:nvSpPr>
          <p:cNvPr id="1434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a renaissance man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3503</TotalTime>
  <Words>626</Words>
  <Application>Microsoft Office PowerPoint</Application>
  <PresentationFormat>On-screen Show (4:3)</PresentationFormat>
  <Paragraphs>134</Paragraphs>
  <Slides>30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Trek</vt:lpstr>
      <vt:lpstr>Let’s make it a great day!</vt:lpstr>
      <vt:lpstr>Jeopardy</vt:lpstr>
      <vt:lpstr>The questions</vt:lpstr>
      <vt:lpstr>Let’s begin!</vt:lpstr>
      <vt:lpstr>PowerPoint Presentation</vt:lpstr>
      <vt:lpstr>People - 100</vt:lpstr>
      <vt:lpstr>People - 200</vt:lpstr>
      <vt:lpstr>People - 300</vt:lpstr>
      <vt:lpstr>People - 400</vt:lpstr>
      <vt:lpstr>People - 500</vt:lpstr>
      <vt:lpstr>Terms- 100</vt:lpstr>
      <vt:lpstr>Terms - 200</vt:lpstr>
      <vt:lpstr>Terms - 300</vt:lpstr>
      <vt:lpstr>terms- 400</vt:lpstr>
      <vt:lpstr>Terms- 500</vt:lpstr>
      <vt:lpstr>Middle Ages- 100</vt:lpstr>
      <vt:lpstr>Middle Ages- 200</vt:lpstr>
      <vt:lpstr>Middle Ages- 300</vt:lpstr>
      <vt:lpstr>Middle ages - 400</vt:lpstr>
      <vt:lpstr>Middle Ages- 500</vt:lpstr>
      <vt:lpstr>Changes- 100</vt:lpstr>
      <vt:lpstr>Changes- 200</vt:lpstr>
      <vt:lpstr>Changes- 300</vt:lpstr>
      <vt:lpstr>Changes- 400</vt:lpstr>
      <vt:lpstr>Changes- 500</vt:lpstr>
      <vt:lpstr>Random- 100 </vt:lpstr>
      <vt:lpstr>Random- 200</vt:lpstr>
      <vt:lpstr>Random- 300</vt:lpstr>
      <vt:lpstr>Random- 400</vt:lpstr>
      <vt:lpstr>Random- 500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Brendan McGoldrick</cp:lastModifiedBy>
  <cp:revision>156</cp:revision>
  <dcterms:created xsi:type="dcterms:W3CDTF">2003-05-14T01:07:43Z</dcterms:created>
  <dcterms:modified xsi:type="dcterms:W3CDTF">2016-10-24T15:07:15Z</dcterms:modified>
</cp:coreProperties>
</file>