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35"/>
  </p:notesMasterIdLst>
  <p:sldIdLst>
    <p:sldId id="256" r:id="rId4"/>
    <p:sldId id="302" r:id="rId5"/>
    <p:sldId id="257" r:id="rId6"/>
    <p:sldId id="260" r:id="rId7"/>
    <p:sldId id="263" r:id="rId8"/>
    <p:sldId id="267" r:id="rId9"/>
    <p:sldId id="269" r:id="rId10"/>
    <p:sldId id="271" r:id="rId11"/>
    <p:sldId id="272" r:id="rId12"/>
    <p:sldId id="273" r:id="rId13"/>
    <p:sldId id="277" r:id="rId14"/>
    <p:sldId id="278" r:id="rId15"/>
    <p:sldId id="279" r:id="rId16"/>
    <p:sldId id="280" r:id="rId17"/>
    <p:sldId id="281" r:id="rId18"/>
    <p:sldId id="282" r:id="rId19"/>
    <p:sldId id="283" r:id="rId20"/>
    <p:sldId id="284" r:id="rId21"/>
    <p:sldId id="285" r:id="rId22"/>
    <p:sldId id="287" r:id="rId23"/>
    <p:sldId id="288" r:id="rId24"/>
    <p:sldId id="290" r:id="rId25"/>
    <p:sldId id="291" r:id="rId26"/>
    <p:sldId id="292" r:id="rId27"/>
    <p:sldId id="293" r:id="rId28"/>
    <p:sldId id="294" r:id="rId29"/>
    <p:sldId id="295" r:id="rId30"/>
    <p:sldId id="296" r:id="rId31"/>
    <p:sldId id="298" r:id="rId32"/>
    <p:sldId id="299" r:id="rId33"/>
    <p:sldId id="30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84"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CEF42-61BE-4485-B5A1-0A5AF1AA7C76}" type="datetimeFigureOut">
              <a:rPr lang="en-US" smtClean="0"/>
              <a:pPr/>
              <a:t>11/15/2016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6D346-D276-484D-8AFE-8420172FF0AF}" type="slidenum">
              <a:rPr lang="en-US" smtClean="0"/>
              <a:pPr/>
              <a:t>‹#›</a:t>
            </a:fld>
            <a:endParaRPr lang="en-US"/>
          </a:p>
        </p:txBody>
      </p:sp>
    </p:spTree>
    <p:extLst>
      <p:ext uri="{BB962C8B-B14F-4D97-AF65-F5344CB8AC3E}">
        <p14:creationId xmlns:p14="http://schemas.microsoft.com/office/powerpoint/2010/main" xmlns="" val="399357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500437-F036-486B-9150-A9832A2EB30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384538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CA40693C-9C46-4594-9302-36CD6CF22E5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 val="59944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40693C-9C46-4594-9302-36CD6CF22E5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376188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xmlns="" val="1049138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xmlns="" val="1976474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xmlns="" val="2322711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80120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xmlns="" val="2819494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xmlns="" val="2628375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xmlns="" val="84896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366689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xmlns="" val="2194928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xmlns="" val="2498734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xmlns="" val="428560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alpha val="63000"/>
              </a:srgbClr>
            </a:gs>
            <a:gs pos="45000">
              <a:srgbClr val="E6D78A"/>
            </a:gs>
            <a:gs pos="77000">
              <a:srgbClr val="C7AC4C">
                <a:alpha val="68000"/>
              </a:srgbClr>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F1861-1C07-41F9-9DD7-82B4FD0EE87E}"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AD8DA-E335-44F2-81D8-40211F4FA667}"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F897E-0DC6-4E25-9DB2-EE28FDF5D906}" type="datetimeFigureOut">
              <a:rPr lang="en-US" smtClean="0">
                <a:solidFill>
                  <a:prstClr val="black">
                    <a:tint val="75000"/>
                  </a:prstClr>
                </a:solidFill>
              </a:rPr>
              <a:pPr/>
              <a:t>11/15/2016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131E6-C5D7-4E9C-BA12-F1E40C06039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3629D3D-BEA9-414B-B14E-D04BD6A3A73F}" type="datetimeFigureOut">
              <a:rPr lang="en-US" smtClean="0">
                <a:solidFill>
                  <a:prstClr val="white">
                    <a:alpha val="60000"/>
                  </a:prstClr>
                </a:solidFill>
              </a:rPr>
              <a:pPr/>
              <a:t>11/15/2016</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xmlns="" val="173961632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tomrichey.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sers.chariot.net.au/~gmarts/eastcalc.htm" TargetMode="External"/><Relationship Id="rId2" Type="http://schemas.openxmlformats.org/officeDocument/2006/relationships/hyperlink" Target="http://www.timeanddate.com/holidays/us/ramadan-begins" TargetMode="External"/><Relationship Id="rId1" Type="http://schemas.openxmlformats.org/officeDocument/2006/relationships/slideLayout" Target="../slideLayouts/slideLayout2.xml"/><Relationship Id="rId4" Type="http://schemas.openxmlformats.org/officeDocument/2006/relationships/hyperlink" Target="http://www.islamfortoday.com/ramadan09.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www.wall-maps.com/Classroom/HISTORY/World/Universal/World-history-universal.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upload.wikimedia.org/wikipedia/commons/1/16/Frankish_Empire_481_to_814-en.svg" TargetMode="External"/><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pload.wikimedia.org/wikipedia/commons/e/e7/Steuben_-_Bataille_de_Poitiers.png"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pload.wikimedia.org/wikipedia/commons/e/e7/Steuben_-_Bataille_de_Poitiers.png"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www.mlahanas.de/Greeks/Medieval/war/WallsOfConstantinople.html" TargetMode="External"/><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espliego.files.wordpress.com/2008/03/islam-map1ref1.jpg" TargetMode="External"/><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en.wikipedia.org/wiki/Humorism"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tomrichey.net/"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alpha val="63000"/>
              </a:srgbClr>
            </a:gs>
            <a:gs pos="45000">
              <a:srgbClr val="E6D78A"/>
            </a:gs>
            <a:gs pos="77000">
              <a:srgbClr val="C7AC4C">
                <a:alpha val="68000"/>
              </a:srgbClr>
            </a:gs>
            <a:gs pos="100000">
              <a:srgbClr val="E6DCAC"/>
            </a:gs>
          </a:gsLst>
          <a:lin ang="5400000" scaled="0"/>
          <a:tileRect/>
        </a:gradFill>
        <a:effectLst/>
      </p:bgPr>
    </p:bg>
    <p:spTree>
      <p:nvGrpSpPr>
        <p:cNvPr id="1" name=""/>
        <p:cNvGrpSpPr/>
        <p:nvPr/>
      </p:nvGrpSpPr>
      <p:grpSpPr>
        <a:xfrm>
          <a:off x="0" y="0"/>
          <a:ext cx="0" cy="0"/>
          <a:chOff x="0" y="0"/>
          <a:chExt cx="0" cy="0"/>
        </a:xfrm>
      </p:grpSpPr>
      <p:pic>
        <p:nvPicPr>
          <p:cNvPr id="4" name="Picture 4" descr="247px-Bismillah_sv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4320" y="381001"/>
            <a:ext cx="3528680" cy="3429000"/>
          </a:xfrm>
          <a:prstGeom prst="rect">
            <a:avLst/>
          </a:prstGeom>
          <a:noFill/>
          <a:ln w="9525">
            <a:noFill/>
            <a:miter lim="800000"/>
            <a:headEnd/>
            <a:tailEnd/>
          </a:ln>
          <a:effectLst>
            <a:softEdge rad="31750"/>
          </a:effectLst>
        </p:spPr>
      </p:pic>
      <p:sp>
        <p:nvSpPr>
          <p:cNvPr id="2" name="Title 1"/>
          <p:cNvSpPr>
            <a:spLocks noGrp="1"/>
          </p:cNvSpPr>
          <p:nvPr>
            <p:ph type="ctrTitle"/>
          </p:nvPr>
        </p:nvSpPr>
        <p:spPr>
          <a:xfrm>
            <a:off x="76200" y="152400"/>
            <a:ext cx="4572000" cy="2209800"/>
          </a:xfrm>
        </p:spPr>
        <p:txBody>
          <a:bodyPr>
            <a:noAutofit/>
          </a:bodyPr>
          <a:lstStyle/>
          <a:p>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Rise of Islam</a:t>
            </a:r>
            <a:endPar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1">
            <a:hlinkClick r:id="rId4"/>
          </p:cNvPr>
          <p:cNvPicPr>
            <a:picLocks noChangeAspect="1" noChangeArrowheads="1"/>
          </p:cNvPicPr>
          <p:nvPr/>
        </p:nvPicPr>
        <p:blipFill>
          <a:blip r:embed="rId5" cstate="print"/>
          <a:srcRect/>
          <a:stretch>
            <a:fillRect/>
          </a:stretch>
        </p:blipFill>
        <p:spPr bwMode="auto">
          <a:xfrm>
            <a:off x="5054991" y="4953000"/>
            <a:ext cx="3879459" cy="1606146"/>
          </a:xfrm>
          <a:prstGeom prst="rect">
            <a:avLst/>
          </a:prstGeom>
          <a:noFill/>
          <a:ln w="9525">
            <a:noFill/>
            <a:miter lim="800000"/>
            <a:headEnd/>
            <a:tailEnd/>
          </a:ln>
          <a:effectLst>
            <a:glow rad="139700">
              <a:schemeClr val="accent1">
                <a:satMod val="175000"/>
                <a:alpha val="40000"/>
              </a:schemeClr>
            </a:glow>
            <a:softEdge rad="12700"/>
          </a:effectLst>
        </p:spPr>
      </p:pic>
      <p:pic>
        <p:nvPicPr>
          <p:cNvPr id="34817" name="Picture 1"/>
          <p:cNvPicPr>
            <a:picLocks noChangeAspect="1" noChangeArrowheads="1"/>
          </p:cNvPicPr>
          <p:nvPr/>
        </p:nvPicPr>
        <p:blipFill>
          <a:blip r:embed="rId6" cstate="print"/>
          <a:srcRect l="36383" t="11069" r="11415" b="4878"/>
          <a:stretch>
            <a:fillRect/>
          </a:stretch>
        </p:blipFill>
        <p:spPr bwMode="auto">
          <a:xfrm>
            <a:off x="381000" y="2438400"/>
            <a:ext cx="3962400" cy="4137891"/>
          </a:xfrm>
          <a:prstGeom prst="rect">
            <a:avLst/>
          </a:prstGeom>
          <a:noFill/>
          <a:ln w="9525">
            <a:noFill/>
            <a:miter lim="800000"/>
            <a:headEnd/>
            <a:tailEnd/>
          </a:ln>
          <a:effectLst>
            <a:softEdge rad="3175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2</a:t>
            </a:r>
            <a:r>
              <a:rPr lang="en-US" baseline="30000" smtClean="0"/>
              <a:t>nd</a:t>
            </a:r>
            <a:r>
              <a:rPr lang="en-US" smtClean="0"/>
              <a:t> Pillar: Praying (Salat)</a:t>
            </a:r>
          </a:p>
        </p:txBody>
      </p:sp>
      <p:sp>
        <p:nvSpPr>
          <p:cNvPr id="3076" name="Rectangle 3"/>
          <p:cNvSpPr>
            <a:spLocks noGrp="1" noChangeArrowheads="1"/>
          </p:cNvSpPr>
          <p:nvPr>
            <p:ph type="body" idx="1"/>
          </p:nvPr>
        </p:nvSpPr>
        <p:spPr>
          <a:xfrm>
            <a:off x="304800" y="2133600"/>
            <a:ext cx="4114800" cy="4495800"/>
          </a:xfrm>
        </p:spPr>
        <p:txBody>
          <a:bodyPr>
            <a:normAutofit/>
          </a:bodyPr>
          <a:lstStyle/>
          <a:p>
            <a:pPr eaLnBrk="1" hangingPunct="1">
              <a:lnSpc>
                <a:spcPct val="90000"/>
              </a:lnSpc>
            </a:pPr>
            <a:r>
              <a:rPr lang="en-US" sz="3600" b="1" dirty="0" err="1" smtClean="0"/>
              <a:t>Salat</a:t>
            </a:r>
            <a:r>
              <a:rPr lang="en-US" sz="3600" dirty="0" smtClean="0"/>
              <a:t> is the ritual of prayer</a:t>
            </a:r>
          </a:p>
          <a:p>
            <a:pPr eaLnBrk="1" hangingPunct="1">
              <a:lnSpc>
                <a:spcPct val="90000"/>
              </a:lnSpc>
            </a:pPr>
            <a:r>
              <a:rPr lang="en-US" sz="3600" dirty="0" smtClean="0"/>
              <a:t>Muslims pray </a:t>
            </a:r>
            <a:r>
              <a:rPr lang="en-US" sz="3600" b="1" u="sng" dirty="0" smtClean="0"/>
              <a:t>five times a day </a:t>
            </a:r>
            <a:r>
              <a:rPr lang="en-US" sz="3600" dirty="0" smtClean="0"/>
              <a:t>(dawn, noon, afternoon, sunset, evening) </a:t>
            </a:r>
            <a:r>
              <a:rPr lang="en-US" sz="3600" i="1" u="sng" dirty="0" smtClean="0"/>
              <a:t>in the direction of Mecca</a:t>
            </a:r>
            <a:r>
              <a:rPr lang="en-US" sz="3600" dirty="0" smtClean="0"/>
              <a:t>.</a:t>
            </a:r>
          </a:p>
          <a:p>
            <a:pPr eaLnBrk="1" hangingPunct="1">
              <a:lnSpc>
                <a:spcPct val="90000"/>
              </a:lnSpc>
              <a:buNone/>
            </a:pPr>
            <a:endParaRPr lang="en-US" sz="3600" dirty="0" smtClean="0"/>
          </a:p>
        </p:txBody>
      </p:sp>
      <p:pic>
        <p:nvPicPr>
          <p:cNvPr id="10241" name="Picture 1"/>
          <p:cNvPicPr>
            <a:picLocks noChangeAspect="1" noChangeArrowheads="1"/>
          </p:cNvPicPr>
          <p:nvPr/>
        </p:nvPicPr>
        <p:blipFill>
          <a:blip r:embed="rId3" cstate="email"/>
          <a:srcRect/>
          <a:stretch>
            <a:fillRect/>
          </a:stretch>
        </p:blipFill>
        <p:spPr bwMode="auto">
          <a:xfrm>
            <a:off x="4572000" y="2133600"/>
            <a:ext cx="4419600"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The Umayyad Mosque</a:t>
            </a:r>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Omayyad_mosque"/>
          <p:cNvPicPr>
            <a:picLocks noChangeAspect="1" noChangeArrowheads="1"/>
          </p:cNvPicPr>
          <p:nvPr/>
        </p:nvPicPr>
        <p:blipFill>
          <a:blip r:embed="rId2" cstate="print"/>
          <a:srcRect/>
          <a:stretch>
            <a:fillRect/>
          </a:stretch>
        </p:blipFill>
        <p:spPr bwMode="auto">
          <a:xfrm>
            <a:off x="1143000" y="1333500"/>
            <a:ext cx="72390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Great Mosque of X’ian</a:t>
            </a:r>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398px-Chinese-style_minaret_of_the_Great_Mosque"/>
          <p:cNvPicPr>
            <a:picLocks noChangeAspect="1" noChangeArrowheads="1"/>
          </p:cNvPicPr>
          <p:nvPr/>
        </p:nvPicPr>
        <p:blipFill>
          <a:blip r:embed="rId2" cstate="email"/>
          <a:srcRect/>
          <a:stretch>
            <a:fillRect/>
          </a:stretch>
        </p:blipFill>
        <p:spPr bwMode="auto">
          <a:xfrm>
            <a:off x="2743200" y="1219200"/>
            <a:ext cx="3645185" cy="5486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4000" smtClean="0"/>
              <a:t>Masjid Nabawi (The Prophet’s Mosque)</a:t>
            </a:r>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4" descr="800px-Masjid_Nabawi__Medina%2C_Saudi_Arabia"/>
          <p:cNvPicPr>
            <a:picLocks noChangeAspect="1" noChangeArrowheads="1"/>
          </p:cNvPicPr>
          <p:nvPr/>
        </p:nvPicPr>
        <p:blipFill>
          <a:blip r:embed="rId2" cstate="email"/>
          <a:srcRect/>
          <a:stretch>
            <a:fillRect/>
          </a:stretch>
        </p:blipFill>
        <p:spPr bwMode="auto">
          <a:xfrm>
            <a:off x="1447800" y="1447800"/>
            <a:ext cx="6629400"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3</a:t>
            </a:r>
            <a:r>
              <a:rPr lang="en-US" baseline="30000" dirty="0" smtClean="0"/>
              <a:t>rd</a:t>
            </a:r>
            <a:r>
              <a:rPr lang="en-US" dirty="0" smtClean="0"/>
              <a:t> Pillar: </a:t>
            </a:r>
            <a:r>
              <a:rPr lang="en-US" dirty="0" err="1" smtClean="0"/>
              <a:t>Zakat</a:t>
            </a:r>
            <a:r>
              <a:rPr lang="en-US" dirty="0" smtClean="0"/>
              <a:t> (Charity)</a:t>
            </a:r>
          </a:p>
        </p:txBody>
      </p:sp>
      <p:sp>
        <p:nvSpPr>
          <p:cNvPr id="24579" name="Rectangle 3"/>
          <p:cNvSpPr>
            <a:spLocks noGrp="1" noChangeArrowheads="1"/>
          </p:cNvSpPr>
          <p:nvPr>
            <p:ph type="body" idx="1"/>
          </p:nvPr>
        </p:nvSpPr>
        <p:spPr/>
        <p:txBody>
          <a:bodyPr/>
          <a:lstStyle/>
          <a:p>
            <a:pPr eaLnBrk="1" hangingPunct="1"/>
            <a:r>
              <a:rPr lang="en-US" b="1" u="sng" dirty="0" smtClean="0"/>
              <a:t>Piety and charity </a:t>
            </a:r>
            <a:r>
              <a:rPr lang="en-US" dirty="0" smtClean="0"/>
              <a:t>are important aspects of Islam.  All Muslims are required to be charitable to those who are less fortunate then themselves.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t>4</a:t>
            </a:r>
            <a:r>
              <a:rPr lang="en-US" baseline="30000" dirty="0" smtClean="0"/>
              <a:t>th</a:t>
            </a:r>
            <a:r>
              <a:rPr lang="en-US" dirty="0" smtClean="0"/>
              <a:t> Pillar: </a:t>
            </a:r>
            <a:r>
              <a:rPr lang="en-US" u="sng" dirty="0" smtClean="0"/>
              <a:t>Ramadan</a:t>
            </a:r>
            <a:r>
              <a:rPr lang="en-US" dirty="0" smtClean="0"/>
              <a:t> (Fasting)</a:t>
            </a:r>
          </a:p>
        </p:txBody>
      </p:sp>
      <p:sp>
        <p:nvSpPr>
          <p:cNvPr id="4100" name="Rectangle 3"/>
          <p:cNvSpPr>
            <a:spLocks noGrp="1" noChangeArrowheads="1"/>
          </p:cNvSpPr>
          <p:nvPr>
            <p:ph type="body" idx="1"/>
          </p:nvPr>
        </p:nvSpPr>
        <p:spPr/>
        <p:txBody>
          <a:bodyPr>
            <a:normAutofit/>
          </a:bodyPr>
          <a:lstStyle/>
          <a:p>
            <a:pPr eaLnBrk="1" hangingPunct="1"/>
            <a:r>
              <a:rPr lang="en-US" dirty="0" smtClean="0"/>
              <a:t>Ramadan is the ninth month of the Islamic </a:t>
            </a:r>
            <a:r>
              <a:rPr lang="en-US" u="sng" dirty="0" smtClean="0"/>
              <a:t>Lunar</a:t>
            </a:r>
            <a:r>
              <a:rPr lang="en-US" dirty="0" smtClean="0"/>
              <a:t> Calendar.  </a:t>
            </a:r>
          </a:p>
          <a:p>
            <a:pPr eaLnBrk="1" hangingPunct="1"/>
            <a:r>
              <a:rPr lang="en-US" dirty="0" smtClean="0"/>
              <a:t>During this month, Muslims will refrain from all food, drink, tobacco, etc., during daylight hours </a:t>
            </a:r>
          </a:p>
          <a:p>
            <a:pPr eaLnBrk="1" hangingPunct="1"/>
            <a:r>
              <a:rPr lang="en-US" dirty="0" smtClean="0"/>
              <a:t>Pregnant women, the elderly, and young children do not have to fast. </a:t>
            </a:r>
          </a:p>
        </p:txBody>
      </p:sp>
      <p:sp>
        <p:nvSpPr>
          <p:cNvPr id="4" name="TextBox 3"/>
          <p:cNvSpPr txBox="1"/>
          <p:nvPr/>
        </p:nvSpPr>
        <p:spPr>
          <a:xfrm>
            <a:off x="609600" y="5867400"/>
            <a:ext cx="1752600" cy="646331"/>
          </a:xfrm>
          <a:prstGeom prst="rect">
            <a:avLst/>
          </a:prstGeom>
          <a:noFill/>
        </p:spPr>
        <p:txBody>
          <a:bodyPr wrap="square" rtlCol="0">
            <a:spAutoFit/>
          </a:bodyPr>
          <a:lstStyle/>
          <a:p>
            <a:r>
              <a:rPr lang="en-US" dirty="0">
                <a:solidFill>
                  <a:prstClr val="black"/>
                </a:solidFill>
                <a:hlinkClick r:id="rId2"/>
              </a:rPr>
              <a:t>Ramadan Dates</a:t>
            </a:r>
            <a:endParaRPr lang="en-US" dirty="0">
              <a:solidFill>
                <a:prstClr val="black"/>
              </a:solidFill>
            </a:endParaRPr>
          </a:p>
          <a:p>
            <a:r>
              <a:rPr lang="en-US" dirty="0">
                <a:solidFill>
                  <a:prstClr val="black"/>
                </a:solidFill>
                <a:hlinkClick r:id="rId3"/>
              </a:rPr>
              <a:t>Easter Dates</a:t>
            </a:r>
            <a:endParaRPr lang="en-US" dirty="0">
              <a:solidFill>
                <a:prstClr val="black"/>
              </a:solidFill>
            </a:endParaRPr>
          </a:p>
        </p:txBody>
      </p:sp>
      <p:sp>
        <p:nvSpPr>
          <p:cNvPr id="5" name="Rectangle 4"/>
          <p:cNvSpPr/>
          <p:nvPr/>
        </p:nvSpPr>
        <p:spPr>
          <a:xfrm>
            <a:off x="2819400" y="5943600"/>
            <a:ext cx="5715000" cy="646331"/>
          </a:xfrm>
          <a:prstGeom prst="rect">
            <a:avLst/>
          </a:prstGeom>
        </p:spPr>
        <p:txBody>
          <a:bodyPr wrap="square">
            <a:spAutoFit/>
          </a:bodyPr>
          <a:lstStyle/>
          <a:p>
            <a:r>
              <a:rPr lang="en-US" dirty="0">
                <a:solidFill>
                  <a:prstClr val="black"/>
                </a:solidFill>
              </a:rPr>
              <a:t>Interesting Article:</a:t>
            </a:r>
          </a:p>
          <a:p>
            <a:r>
              <a:rPr lang="en-US" dirty="0">
                <a:solidFill>
                  <a:prstClr val="black"/>
                </a:solidFill>
                <a:hlinkClick r:id="rId4"/>
              </a:rPr>
              <a:t>http://www.islamfortoday.com/ramadan09.htm</a:t>
            </a:r>
            <a:r>
              <a:rPr lang="en-US" dirty="0">
                <a:solidFill>
                  <a:prstClr val="black"/>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
                                        </p:tgtEl>
                                        <p:attrNameLst>
                                          <p:attrName>style.opacity</p:attrName>
                                        </p:attrNameLst>
                                      </p:cBhvr>
                                      <p:to>
                                        <p:strVal val="0.05"/>
                                      </p:to>
                                    </p:set>
                                    <p:animEffect filter="image" prLst="opacity: 0.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9" presetClass="emph" presetSubtype="0" grpId="1" nodeType="clickEffect">
                                  <p:stCondLst>
                                    <p:cond delay="0"/>
                                  </p:stCondLst>
                                  <p:childTnLst>
                                    <p:set>
                                      <p:cBhvr rctx="PPT">
                                        <p:cTn id="12" dur="indefinite"/>
                                        <p:tgtEl>
                                          <p:spTgt spid="4"/>
                                        </p:tgtEl>
                                        <p:attrNameLst>
                                          <p:attrName>style.opacity</p:attrName>
                                        </p:attrNameLst>
                                      </p:cBhvr>
                                      <p:to>
                                        <p:strVal val="1"/>
                                      </p:to>
                                    </p:set>
                                    <p:animEffect filter="image" prLst="opacity: 1">
                                      <p:cBhvr rctx="IE">
                                        <p:cTn id="13" dur="indefinite"/>
                                        <p:tgtEl>
                                          <p:spTgt spid="4"/>
                                        </p:tgtEl>
                                      </p:cBhvr>
                                    </p:animEffect>
                                  </p:childTnLst>
                                </p:cTn>
                              </p:par>
                            </p:childTnLst>
                          </p:cTn>
                        </p:par>
                      </p:childTnLst>
                    </p:cTn>
                  </p:par>
                </p:childTnLst>
              </p:cTn>
              <p:nextCondLst>
                <p:cond evt="onClick" delay="0">
                  <p:tgtEl>
                    <p:spTgt spid="4"/>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4" descr="rt_ramadan2_071009_ssh"/>
          <p:cNvPicPr>
            <a:picLocks noChangeAspect="1" noChangeArrowheads="1"/>
          </p:cNvPicPr>
          <p:nvPr/>
        </p:nvPicPr>
        <p:blipFill>
          <a:blip r:embed="rId2" cstate="print"/>
          <a:srcRect/>
          <a:stretch>
            <a:fillRect/>
          </a:stretch>
        </p:blipFill>
        <p:spPr bwMode="auto">
          <a:xfrm>
            <a:off x="152400" y="7938"/>
            <a:ext cx="8686800" cy="672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normAutofit fontScale="90000"/>
          </a:bodyPr>
          <a:lstStyle/>
          <a:p>
            <a:pPr eaLnBrk="1" hangingPunct="1"/>
            <a:r>
              <a:rPr lang="en-US" sz="4000" smtClean="0"/>
              <a:t>5</a:t>
            </a:r>
            <a:r>
              <a:rPr lang="en-US" sz="4000" baseline="30000" smtClean="0"/>
              <a:t>th</a:t>
            </a:r>
            <a:r>
              <a:rPr lang="en-US" sz="4000" smtClean="0"/>
              <a:t> Pillar: The Hajj (Pilgrimage to Mecca)</a:t>
            </a:r>
          </a:p>
        </p:txBody>
      </p:sp>
      <p:sp>
        <p:nvSpPr>
          <p:cNvPr id="5125" name="Rectangle 3"/>
          <p:cNvSpPr>
            <a:spLocks noGrp="1" noChangeArrowheads="1"/>
          </p:cNvSpPr>
          <p:nvPr>
            <p:ph type="body" idx="1"/>
          </p:nvPr>
        </p:nvSpPr>
        <p:spPr/>
        <p:txBody>
          <a:bodyPr/>
          <a:lstStyle/>
          <a:p>
            <a:pPr eaLnBrk="1" hangingPunct="1"/>
            <a:r>
              <a:rPr lang="en-US" sz="2800" u="sng" dirty="0" smtClean="0"/>
              <a:t>Muslims are required to travel to Mecca at least once during their life time.  </a:t>
            </a:r>
            <a:r>
              <a:rPr lang="en-US" sz="2800" dirty="0" smtClean="0"/>
              <a:t>The Pilgrimage is done during the 12</a:t>
            </a:r>
            <a:r>
              <a:rPr lang="en-US" sz="2800" baseline="30000" dirty="0" smtClean="0"/>
              <a:t>th</a:t>
            </a:r>
            <a:r>
              <a:rPr lang="en-US" sz="2800" dirty="0" smtClean="0"/>
              <a:t> Lunar Month (</a:t>
            </a:r>
            <a:r>
              <a:rPr lang="en-US" sz="2800" dirty="0" err="1" smtClean="0"/>
              <a:t>Dhul</a:t>
            </a:r>
            <a:r>
              <a:rPr lang="en-US" sz="2800" dirty="0" smtClean="0"/>
              <a:t> </a:t>
            </a:r>
            <a:r>
              <a:rPr lang="en-US" sz="2800" dirty="0" err="1" smtClean="0"/>
              <a:t>Hijjah</a:t>
            </a:r>
            <a:r>
              <a:rPr lang="en-US" sz="2800" dirty="0" smtClean="0"/>
              <a:t>). </a:t>
            </a:r>
          </a:p>
          <a:p>
            <a:pPr eaLnBrk="1" hangingPunct="1"/>
            <a:r>
              <a:rPr lang="en-US" sz="2800" dirty="0" smtClean="0"/>
              <a:t>At Mecca, they will perform a variety of rituals involving the </a:t>
            </a:r>
            <a:r>
              <a:rPr lang="en-US" sz="2800" u="sng" dirty="0" err="1" smtClean="0"/>
              <a:t>Kaaba</a:t>
            </a:r>
            <a:r>
              <a:rPr lang="en-US" sz="2800" dirty="0" smtClean="0"/>
              <a:t> and the </a:t>
            </a:r>
            <a:r>
              <a:rPr lang="en-US" sz="2800" u="sng" dirty="0" smtClean="0"/>
              <a:t>Black Stone</a:t>
            </a:r>
            <a:r>
              <a:rPr lang="en-US" sz="2800" dirty="0" smtClean="0"/>
              <a:t>.</a:t>
            </a:r>
          </a:p>
          <a:p>
            <a:pPr eaLnBrk="1" hangingPunct="1"/>
            <a:r>
              <a:rPr lang="en-US" sz="2800" dirty="0" smtClean="0"/>
              <a:t>The Pilgrimage was performed by Muhammad at the end of his life.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descr="Mecca"/>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pic>
        <p:nvPicPr>
          <p:cNvPr id="5734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alpha val="63000"/>
              </a:srgbClr>
            </a:gs>
            <a:gs pos="45000">
              <a:srgbClr val="E6D78A"/>
            </a:gs>
            <a:gs pos="77000">
              <a:srgbClr val="C7AC4C">
                <a:alpha val="68000"/>
              </a:srgbClr>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TABLE OF CONTENTS</a:t>
            </a:r>
            <a:endParaRPr lang="en-US" sz="7200" b="1" dirty="0"/>
          </a:p>
        </p:txBody>
      </p:sp>
      <p:pic>
        <p:nvPicPr>
          <p:cNvPr id="1026" name="Picture 2" descr="http://upload.wikimedia.org/wikipedia/commons/thumb/7/72/Map_of_expansion_of_Caliphate.svg/500px-Map_of_expansion_of_Caliphate.svg.png">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192" r="16377"/>
          <a:stretch/>
        </p:blipFill>
        <p:spPr bwMode="auto">
          <a:xfrm>
            <a:off x="4525072" y="2827953"/>
            <a:ext cx="4466528" cy="2948940"/>
          </a:xfrm>
          <a:prstGeom prst="rect">
            <a:avLst/>
          </a:prstGeom>
          <a:solidFill>
            <a:schemeClr val="bg1"/>
          </a:solidFill>
          <a:effectLst>
            <a:glow rad="63500">
              <a:schemeClr val="accent1">
                <a:satMod val="175000"/>
                <a:alpha val="40000"/>
              </a:schemeClr>
            </a:glow>
            <a:softEdge rad="31750"/>
          </a:effectLst>
        </p:spPr>
      </p:pic>
      <p:pic>
        <p:nvPicPr>
          <p:cNvPr id="6" name="Picture 1">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contrast="20000"/>
                    </a14:imgEffect>
                  </a14:imgLayer>
                </a14:imgProps>
              </a:ext>
            </a:extLst>
          </a:blip>
          <a:srcRect b="4444"/>
          <a:stretch>
            <a:fillRect/>
          </a:stretch>
        </p:blipFill>
        <p:spPr bwMode="auto">
          <a:xfrm>
            <a:off x="152400" y="2111375"/>
            <a:ext cx="4114800" cy="2948940"/>
          </a:xfrm>
          <a:prstGeom prst="rect">
            <a:avLst/>
          </a:prstGeom>
          <a:noFill/>
          <a:ln w="9525">
            <a:noFill/>
            <a:miter lim="800000"/>
            <a:headEnd/>
            <a:tailEnd/>
          </a:ln>
          <a:effectLst>
            <a:glow rad="63500">
              <a:schemeClr val="accent1">
                <a:satMod val="175000"/>
                <a:alpha val="40000"/>
              </a:schemeClr>
            </a:glow>
            <a:softEdge rad="31750"/>
          </a:effectLst>
        </p:spPr>
      </p:pic>
      <p:sp>
        <p:nvSpPr>
          <p:cNvPr id="5" name="TextBox 4"/>
          <p:cNvSpPr txBox="1"/>
          <p:nvPr/>
        </p:nvSpPr>
        <p:spPr>
          <a:xfrm>
            <a:off x="152400" y="1447800"/>
            <a:ext cx="4114800" cy="646331"/>
          </a:xfrm>
          <a:prstGeom prst="rect">
            <a:avLst/>
          </a:prstGeom>
          <a:noFill/>
        </p:spPr>
        <p:txBody>
          <a:bodyPr wrap="square" rtlCol="0">
            <a:spAutoFit/>
          </a:bodyPr>
          <a:lstStyle/>
          <a:p>
            <a:pPr algn="ctr"/>
            <a:r>
              <a:rPr lang="en-US" sz="3600" b="1" dirty="0" smtClean="0"/>
              <a:t>Part I</a:t>
            </a:r>
            <a:endParaRPr lang="en-US" sz="3600" b="1" dirty="0"/>
          </a:p>
        </p:txBody>
      </p:sp>
      <p:sp>
        <p:nvSpPr>
          <p:cNvPr id="8" name="TextBox 7"/>
          <p:cNvSpPr txBox="1"/>
          <p:nvPr/>
        </p:nvSpPr>
        <p:spPr>
          <a:xfrm>
            <a:off x="4525072" y="2164378"/>
            <a:ext cx="4466528" cy="646331"/>
          </a:xfrm>
          <a:prstGeom prst="rect">
            <a:avLst/>
          </a:prstGeom>
          <a:noFill/>
        </p:spPr>
        <p:txBody>
          <a:bodyPr wrap="square" rtlCol="0">
            <a:spAutoFit/>
          </a:bodyPr>
          <a:lstStyle/>
          <a:p>
            <a:pPr algn="ctr"/>
            <a:r>
              <a:rPr lang="en-US" sz="3600" b="1" dirty="0" smtClean="0"/>
              <a:t>Part II</a:t>
            </a:r>
            <a:endParaRPr lang="en-US" sz="3600" b="1" dirty="0"/>
          </a:p>
        </p:txBody>
      </p:sp>
      <p:sp>
        <p:nvSpPr>
          <p:cNvPr id="9" name="TextBox 8"/>
          <p:cNvSpPr txBox="1"/>
          <p:nvPr/>
        </p:nvSpPr>
        <p:spPr>
          <a:xfrm>
            <a:off x="4535214" y="5709047"/>
            <a:ext cx="4456386" cy="615553"/>
          </a:xfrm>
          <a:prstGeom prst="rect">
            <a:avLst/>
          </a:prstGeom>
          <a:noFill/>
        </p:spPr>
        <p:txBody>
          <a:bodyPr wrap="square" rtlCol="0">
            <a:spAutoFit/>
          </a:bodyPr>
          <a:lstStyle/>
          <a:p>
            <a:pPr algn="ctr"/>
            <a:r>
              <a:rPr lang="en-US" sz="3400" b="1" dirty="0" smtClean="0"/>
              <a:t>Expansion of Islam</a:t>
            </a:r>
            <a:endParaRPr lang="en-US" sz="3400" b="1" dirty="0"/>
          </a:p>
        </p:txBody>
      </p:sp>
      <p:sp>
        <p:nvSpPr>
          <p:cNvPr id="10" name="TextBox 9"/>
          <p:cNvSpPr txBox="1"/>
          <p:nvPr/>
        </p:nvSpPr>
        <p:spPr>
          <a:xfrm>
            <a:off x="268014" y="4992469"/>
            <a:ext cx="4075386" cy="615553"/>
          </a:xfrm>
          <a:prstGeom prst="rect">
            <a:avLst/>
          </a:prstGeom>
          <a:noFill/>
        </p:spPr>
        <p:txBody>
          <a:bodyPr wrap="square" rtlCol="0">
            <a:spAutoFit/>
          </a:bodyPr>
          <a:lstStyle/>
          <a:p>
            <a:pPr algn="ctr"/>
            <a:r>
              <a:rPr lang="en-US" sz="3400" b="1" dirty="0" smtClean="0"/>
              <a:t>Introduction to Islam</a:t>
            </a:r>
            <a:endParaRPr lang="en-US" sz="3400" b="1"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The Black Stone</a:t>
            </a:r>
            <a:br>
              <a:rPr lang="en-US" sz="4900" dirty="0" smtClean="0"/>
            </a:br>
            <a:r>
              <a:rPr lang="en-US" sz="3600" dirty="0" smtClean="0"/>
              <a:t>Close-up</a:t>
            </a:r>
            <a:endParaRPr lang="en-US" dirty="0"/>
          </a:p>
        </p:txBody>
      </p:sp>
      <p:pic>
        <p:nvPicPr>
          <p:cNvPr id="61442" name="Picture 2"/>
          <p:cNvPicPr>
            <a:picLocks noGrp="1" noChangeAspect="1" noChangeArrowheads="1"/>
          </p:cNvPicPr>
          <p:nvPr>
            <p:ph idx="1"/>
          </p:nvPr>
        </p:nvPicPr>
        <p:blipFill>
          <a:blip r:embed="rId2" cstate="print"/>
          <a:srcRect/>
          <a:stretch>
            <a:fillRect/>
          </a:stretch>
        </p:blipFill>
        <p:spPr bwMode="auto">
          <a:xfrm>
            <a:off x="2819400" y="1557528"/>
            <a:ext cx="3581400" cy="5300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40000" contrast="-40000"/>
          </a:blip>
          <a:srcRect/>
          <a:stretch>
            <a:fillRect/>
          </a:stretch>
        </p:blipFill>
        <p:spPr bwMode="auto">
          <a:xfrm>
            <a:off x="0" y="0"/>
            <a:ext cx="9144000" cy="6864858"/>
          </a:xfrm>
          <a:prstGeom prst="rect">
            <a:avLst/>
          </a:prstGeom>
          <a:noFill/>
          <a:ln w="9525">
            <a:noFill/>
            <a:miter lim="800000"/>
            <a:headEnd/>
            <a:tailEnd/>
          </a:ln>
          <a:effectLst/>
        </p:spPr>
      </p:pic>
      <p:sp>
        <p:nvSpPr>
          <p:cNvPr id="2" name="Title 1"/>
          <p:cNvSpPr>
            <a:spLocks noGrp="1"/>
          </p:cNvSpPr>
          <p:nvPr>
            <p:ph type="ctrTitle"/>
          </p:nvPr>
        </p:nvSpPr>
        <p:spPr/>
        <p:txBody>
          <a:bodyPr>
            <a:normAutofit/>
          </a:bodyPr>
          <a:lstStyle/>
          <a:p>
            <a:r>
              <a:rPr lang="en-US" sz="6000" b="1" dirty="0" smtClean="0"/>
              <a:t>The Expansion of Islam</a:t>
            </a:r>
            <a:br>
              <a:rPr lang="en-US" sz="6000" b="1" dirty="0" smtClean="0"/>
            </a:br>
            <a:r>
              <a:rPr lang="en-US" sz="2800" b="1" dirty="0" smtClean="0"/>
              <a:t>and the limits thereof</a:t>
            </a:r>
            <a:endParaRPr lang="en-US" sz="5400" b="1" dirty="0"/>
          </a:p>
        </p:txBody>
      </p:sp>
      <p:sp>
        <p:nvSpPr>
          <p:cNvPr id="5" name="Rectangle 4"/>
          <p:cNvSpPr/>
          <p:nvPr/>
        </p:nvSpPr>
        <p:spPr>
          <a:xfrm>
            <a:off x="6629400" y="6019800"/>
            <a:ext cx="2514601" cy="923330"/>
          </a:xfrm>
          <a:prstGeom prst="rect">
            <a:avLst/>
          </a:prstGeom>
        </p:spPr>
        <p:txBody>
          <a:bodyPr wrap="square">
            <a:spAutoFit/>
          </a:bodyPr>
          <a:lstStyle/>
          <a:p>
            <a:pPr algn="ctr"/>
            <a:r>
              <a:rPr lang="en-US" b="1" dirty="0">
                <a:solidFill>
                  <a:prstClr val="black"/>
                </a:solidFill>
              </a:rPr>
              <a:t> SC Standard </a:t>
            </a:r>
            <a:r>
              <a:rPr lang="en-US" b="1" dirty="0">
                <a:solidFill>
                  <a:prstClr val="black"/>
                </a:solidFill>
                <a:hlinkClick r:id="rId4" action="ppaction://hlinksldjump" tooltip="The student will demonstrate an understanding of the social, political, geographic, and economic changes that took place in Africa, Asia, Europe, and the Americas from the time of the Byzantine Empire through the Middle Ages."/>
              </a:rPr>
              <a:t>GS-2</a:t>
            </a:r>
            <a:endParaRPr lang="en-US" b="1" dirty="0">
              <a:solidFill>
                <a:prstClr val="black"/>
              </a:solidFill>
            </a:endParaRPr>
          </a:p>
          <a:p>
            <a:pPr algn="ctr"/>
            <a:r>
              <a:rPr lang="en-US" b="1" dirty="0">
                <a:solidFill>
                  <a:prstClr val="black"/>
                </a:solidFill>
              </a:rPr>
              <a:t>Indicator(s):  </a:t>
            </a:r>
            <a:r>
              <a:rPr lang="en-US" b="1" dirty="0">
                <a:solidFill>
                  <a:prstClr val="black"/>
                </a:solidFill>
                <a:hlinkClick r:id="rId4" action="ppaction://hlinksldjump" tooltip="Explain the influence of the Byzantine Empire, including the role the Empire played in preserving Hellenistic (Greek) and learning. (H, G, P, E) "/>
              </a:rPr>
              <a:t>2.1</a:t>
            </a:r>
            <a:r>
              <a:rPr lang="en-US" b="1" dirty="0">
                <a:solidFill>
                  <a:prstClr val="black"/>
                </a:solidFill>
              </a:rPr>
              <a:t>, </a:t>
            </a:r>
            <a:r>
              <a:rPr lang="en-US" b="1" dirty="0">
                <a:solidFill>
                  <a:prstClr val="black"/>
                </a:solidFill>
                <a:hlinkClick r:id="rId4" action="ppaction://hlinksldjump" tooltip="Summarize the origins and expansion of Islam, including its basic beliefs, the emergence and the spread of an Islamic empire, the reasons for the split between Sunni and Shiite groups, and the changing role of women in the modern world. (H, G, P) "/>
              </a:rPr>
              <a:t>2.2</a:t>
            </a:r>
            <a:endParaRPr lang="en-US" b="1" dirty="0">
              <a:solidFill>
                <a:prstClr val="black"/>
              </a:solidFill>
            </a:endParaRPr>
          </a:p>
          <a:p>
            <a:pPr algn="ctr"/>
            <a:endParaRPr lang="en-US" dirty="0">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2DD9C"/>
            </a:gs>
            <a:gs pos="50000">
              <a:srgbClr val="EBE6C5"/>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Conquest</a:t>
            </a:r>
            <a:endParaRPr lang="en-US" b="1" dirty="0"/>
          </a:p>
        </p:txBody>
      </p:sp>
      <p:sp>
        <p:nvSpPr>
          <p:cNvPr id="3" name="Content Placeholder 2"/>
          <p:cNvSpPr>
            <a:spLocks noGrp="1"/>
          </p:cNvSpPr>
          <p:nvPr>
            <p:ph idx="1"/>
          </p:nvPr>
        </p:nvSpPr>
        <p:spPr>
          <a:xfrm>
            <a:off x="457200" y="1600200"/>
            <a:ext cx="5715000" cy="4953000"/>
          </a:xfrm>
        </p:spPr>
        <p:txBody>
          <a:bodyPr>
            <a:normAutofit/>
          </a:bodyPr>
          <a:lstStyle/>
          <a:p>
            <a:r>
              <a:rPr lang="en-US" b="1" dirty="0" smtClean="0"/>
              <a:t>Conquest </a:t>
            </a:r>
            <a:r>
              <a:rPr lang="en-US" b="1" dirty="0" smtClean="0"/>
              <a:t>and Conversion</a:t>
            </a:r>
          </a:p>
          <a:p>
            <a:pPr lvl="1"/>
            <a:r>
              <a:rPr lang="en-US" dirty="0" smtClean="0"/>
              <a:t>“People of the Book” not forced to </a:t>
            </a:r>
            <a:r>
              <a:rPr lang="en-US" dirty="0" smtClean="0"/>
              <a:t>convert (Jews and Christians)</a:t>
            </a:r>
            <a:endParaRPr lang="en-US" dirty="0" smtClean="0"/>
          </a:p>
          <a:p>
            <a:pPr lvl="1"/>
            <a:r>
              <a:rPr lang="en-US" dirty="0" smtClean="0"/>
              <a:t>Conquests stretched from Spain in the West to Persia in the East</a:t>
            </a:r>
          </a:p>
          <a:p>
            <a:pPr lvl="1"/>
            <a:r>
              <a:rPr lang="en-US" b="1" dirty="0" smtClean="0"/>
              <a:t>Moors</a:t>
            </a:r>
            <a:r>
              <a:rPr lang="en-US" dirty="0" smtClean="0"/>
              <a:t> – Muslim conquerors of Spain</a:t>
            </a:r>
            <a:endParaRPr lang="en-US" dirty="0"/>
          </a:p>
        </p:txBody>
      </p:sp>
      <p:pic>
        <p:nvPicPr>
          <p:cNvPr id="491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1830604" flipH="1">
            <a:off x="5951620" y="1604392"/>
            <a:ext cx="3315979" cy="4683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fltVal val="0"/>
                                          </p:val>
                                        </p:tav>
                                        <p:tav tm="100000">
                                          <p:val>
                                            <p:strVal val="#ppt_w"/>
                                          </p:val>
                                        </p:tav>
                                      </p:tavLst>
                                    </p:anim>
                                    <p:anim calcmode="lin" valueType="num">
                                      <p:cBhvr>
                                        <p:cTn id="8" dur="1000" fill="hold"/>
                                        <p:tgtEl>
                                          <p:spTgt spid="49154"/>
                                        </p:tgtEl>
                                        <p:attrNameLst>
                                          <p:attrName>ppt_h</p:attrName>
                                        </p:attrNameLst>
                                      </p:cBhvr>
                                      <p:tavLst>
                                        <p:tav tm="0">
                                          <p:val>
                                            <p:fltVal val="0"/>
                                          </p:val>
                                        </p:tav>
                                        <p:tav tm="100000">
                                          <p:val>
                                            <p:strVal val="#ppt_h"/>
                                          </p:val>
                                        </p:tav>
                                      </p:tavLst>
                                    </p:anim>
                                    <p:anim calcmode="lin" valueType="num">
                                      <p:cBhvr>
                                        <p:cTn id="9" dur="1000" fill="hold"/>
                                        <p:tgtEl>
                                          <p:spTgt spid="49154"/>
                                        </p:tgtEl>
                                        <p:attrNameLst>
                                          <p:attrName>style.rotation</p:attrName>
                                        </p:attrNameLst>
                                      </p:cBhvr>
                                      <p:tavLst>
                                        <p:tav tm="0">
                                          <p:val>
                                            <p:fltVal val="360"/>
                                          </p:val>
                                        </p:tav>
                                        <p:tav tm="100000">
                                          <p:val>
                                            <p:fltVal val="0"/>
                                          </p:val>
                                        </p:tav>
                                      </p:tavLst>
                                    </p:anim>
                                    <p:animEffect transition="in" filter="fade">
                                      <p:cBhvr>
                                        <p:cTn id="10" dur="1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6082" name="Picture 2"/>
          <p:cNvPicPr>
            <a:picLocks noChangeAspect="1" noChangeArrowheads="1"/>
          </p:cNvPicPr>
          <p:nvPr/>
        </p:nvPicPr>
        <p:blipFill>
          <a:blip r:embed="rId3" cstate="print"/>
          <a:srcRect/>
          <a:stretch>
            <a:fillRect/>
          </a:stretch>
        </p:blipFill>
        <p:spPr bwMode="auto">
          <a:xfrm>
            <a:off x="0" y="0"/>
            <a:ext cx="9144000" cy="6864858"/>
          </a:xfrm>
          <a:prstGeom prst="rect">
            <a:avLst/>
          </a:prstGeom>
          <a:noFill/>
          <a:ln w="9525">
            <a:noFill/>
            <a:miter lim="800000"/>
            <a:headEnd/>
            <a:tailEnd/>
          </a:ln>
          <a:effectLst/>
        </p:spPr>
      </p:pic>
      <p:sp>
        <p:nvSpPr>
          <p:cNvPr id="6" name="Rectangle 5"/>
          <p:cNvSpPr/>
          <p:nvPr/>
        </p:nvSpPr>
        <p:spPr>
          <a:xfrm>
            <a:off x="2209800" y="5867400"/>
            <a:ext cx="1981200" cy="1015663"/>
          </a:xfrm>
          <a:prstGeom prst="rect">
            <a:avLst/>
          </a:prstGeom>
        </p:spPr>
        <p:txBody>
          <a:bodyPr wrap="square">
            <a:spAutoFit/>
          </a:bodyPr>
          <a:lstStyle/>
          <a:p>
            <a:r>
              <a:rPr lang="en-US" sz="1200" dirty="0">
                <a:solidFill>
                  <a:prstClr val="black"/>
                </a:solidFill>
              </a:rPr>
              <a:t>Source:  </a:t>
            </a:r>
            <a:r>
              <a:rPr lang="en-US" sz="1200" dirty="0">
                <a:solidFill>
                  <a:prstClr val="black"/>
                </a:solidFill>
                <a:hlinkClick r:id="rId4"/>
              </a:rPr>
              <a:t>http://www.wall-maps.com/Classroom/HISTORY/World/Universal/World-history-universal.htm</a:t>
            </a:r>
            <a:r>
              <a:rPr lang="en-US" sz="1200" dirty="0">
                <a:solidFill>
                  <a:prstClr val="black"/>
                </a:solidFill>
              </a:rPr>
              <a:t> </a:t>
            </a:r>
          </a:p>
          <a:p>
            <a:endParaRPr lang="en-US" sz="1200" dirty="0">
              <a:solidFill>
                <a:prstClr val="black"/>
              </a:solidFill>
            </a:endParaRPr>
          </a:p>
        </p:txBody>
      </p:sp>
      <p:sp>
        <p:nvSpPr>
          <p:cNvPr id="7" name="Explosion 2 6"/>
          <p:cNvSpPr/>
          <p:nvPr/>
        </p:nvSpPr>
        <p:spPr>
          <a:xfrm>
            <a:off x="1143000" y="2209800"/>
            <a:ext cx="381000" cy="3810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524000" y="1905000"/>
            <a:ext cx="1447800" cy="830997"/>
          </a:xfrm>
          <a:prstGeom prst="rect">
            <a:avLst/>
          </a:prstGeom>
          <a:noFill/>
        </p:spPr>
        <p:txBody>
          <a:bodyPr wrap="square" rtlCol="0">
            <a:spAutoFit/>
          </a:bodyPr>
          <a:lstStyle/>
          <a:p>
            <a:r>
              <a:rPr lang="en-US" sz="2400" b="1" dirty="0">
                <a:solidFill>
                  <a:prstClr val="white"/>
                </a:solidFill>
              </a:rPr>
              <a:t>Tours (732)</a:t>
            </a:r>
          </a:p>
        </p:txBody>
      </p:sp>
      <p:sp>
        <p:nvSpPr>
          <p:cNvPr id="9" name="Bevel 8"/>
          <p:cNvSpPr/>
          <p:nvPr/>
        </p:nvSpPr>
        <p:spPr>
          <a:xfrm>
            <a:off x="4114800" y="3124200"/>
            <a:ext cx="304800" cy="304800"/>
          </a:xfrm>
          <a:prstGeom prst="bevel">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971800" y="1600200"/>
            <a:ext cx="1752600" cy="1477328"/>
          </a:xfrm>
          <a:prstGeom prst="rect">
            <a:avLst/>
          </a:prstGeom>
          <a:noFill/>
        </p:spPr>
        <p:txBody>
          <a:bodyPr wrap="square" rtlCol="0">
            <a:spAutoFit/>
          </a:bodyPr>
          <a:lstStyle/>
          <a:p>
            <a:r>
              <a:rPr lang="en-US" sz="2400" b="1" dirty="0">
                <a:solidFill>
                  <a:prstClr val="black"/>
                </a:solidFill>
              </a:rPr>
              <a:t>Sieges of </a:t>
            </a:r>
            <a:r>
              <a:rPr lang="en-US" b="1" dirty="0">
                <a:solidFill>
                  <a:prstClr val="black"/>
                </a:solidFill>
              </a:rPr>
              <a:t>Constantinople</a:t>
            </a:r>
          </a:p>
          <a:p>
            <a:r>
              <a:rPr lang="en-US" sz="2400" b="1" dirty="0">
                <a:solidFill>
                  <a:prstClr val="black"/>
                </a:solidFill>
              </a:rPr>
              <a:t>(674-678, 717-718)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2DD9C"/>
            </a:gs>
            <a:gs pos="50000">
              <a:srgbClr val="EBE6C5"/>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3581400" cy="1143000"/>
          </a:xfrm>
        </p:spPr>
        <p:txBody>
          <a:bodyPr>
            <a:normAutofit/>
          </a:bodyPr>
          <a:lstStyle/>
          <a:p>
            <a:pPr algn="l"/>
            <a:r>
              <a:rPr lang="en-US" sz="5400" b="1" dirty="0" smtClean="0"/>
              <a:t>The Franks</a:t>
            </a:r>
            <a:endParaRPr lang="en-US" sz="5400" b="1" dirty="0"/>
          </a:p>
        </p:txBody>
      </p:sp>
      <p:sp>
        <p:nvSpPr>
          <p:cNvPr id="3" name="Content Placeholder 2"/>
          <p:cNvSpPr>
            <a:spLocks noGrp="1"/>
          </p:cNvSpPr>
          <p:nvPr>
            <p:ph sz="half" idx="1"/>
          </p:nvPr>
        </p:nvSpPr>
        <p:spPr>
          <a:xfrm>
            <a:off x="6477000" y="4267199"/>
            <a:ext cx="2514600" cy="1981200"/>
          </a:xfrm>
        </p:spPr>
        <p:txBody>
          <a:bodyPr>
            <a:normAutofit/>
          </a:bodyPr>
          <a:lstStyle/>
          <a:p>
            <a:pPr marL="0" indent="0" algn="ctr">
              <a:buNone/>
            </a:pPr>
            <a:r>
              <a:rPr lang="en-US" sz="3200" b="1" dirty="0" smtClean="0"/>
              <a:t>Clovis </a:t>
            </a:r>
            <a:r>
              <a:rPr lang="en-US" sz="2200" b="1" dirty="0" smtClean="0"/>
              <a:t>(466-511)</a:t>
            </a:r>
          </a:p>
          <a:p>
            <a:pPr marL="0" indent="0" algn="ctr">
              <a:buNone/>
            </a:pPr>
            <a:r>
              <a:rPr lang="en-US" sz="1900" dirty="0" smtClean="0"/>
              <a:t>First King of the Franks</a:t>
            </a:r>
            <a:endParaRPr lang="en-US" sz="1900" dirty="0"/>
          </a:p>
          <a:p>
            <a:pPr marL="0" indent="0" algn="ctr">
              <a:buNone/>
            </a:pPr>
            <a:endParaRPr lang="en-US" sz="1200" dirty="0" smtClean="0"/>
          </a:p>
          <a:p>
            <a:pPr marL="0" indent="0" algn="ctr">
              <a:buNone/>
            </a:pPr>
            <a:r>
              <a:rPr lang="en-US" sz="1800" dirty="0" smtClean="0"/>
              <a:t>Battlefield Conversion </a:t>
            </a:r>
            <a:br>
              <a:rPr lang="en-US" sz="1800" dirty="0" smtClean="0"/>
            </a:br>
            <a:r>
              <a:rPr lang="en-US" sz="1800" dirty="0" smtClean="0"/>
              <a:t>to Christianity</a:t>
            </a:r>
          </a:p>
        </p:txBody>
      </p:sp>
      <p:pic>
        <p:nvPicPr>
          <p:cNvPr id="58370" name="Picture 2"/>
          <p:cNvPicPr>
            <a:picLocks noGrp="1" noChangeAspect="1" noChangeArrowheads="1"/>
          </p:cNvPicPr>
          <p:nvPr>
            <p:ph sz="half" idx="2"/>
          </p:nvPr>
        </p:nvPicPr>
        <p:blipFill>
          <a:blip r:embed="rId2" cstate="print"/>
          <a:srcRect/>
          <a:stretch>
            <a:fillRect/>
          </a:stretch>
        </p:blipFill>
        <p:spPr bwMode="auto">
          <a:xfrm>
            <a:off x="6477000" y="381000"/>
            <a:ext cx="2514599" cy="3915590"/>
          </a:xfrm>
          <a:prstGeom prst="rect">
            <a:avLst/>
          </a:prstGeom>
          <a:noFill/>
          <a:ln w="9525">
            <a:noFill/>
            <a:miter lim="800000"/>
            <a:headEnd/>
            <a:tailEnd/>
          </a:ln>
          <a:effectLst/>
        </p:spPr>
      </p:pic>
      <p:pic>
        <p:nvPicPr>
          <p:cNvPr id="1026" name="Picture 2" descr="File:Frankish Empire 481 to 814-en.sv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219200"/>
            <a:ext cx="5934456" cy="4495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2DD9C"/>
            </a:gs>
            <a:gs pos="50000">
              <a:srgbClr val="EBE6C5"/>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Charles “The Hammer” Martel</a:t>
            </a:r>
            <a:endParaRPr lang="en-US" b="1" dirty="0"/>
          </a:p>
        </p:txBody>
      </p:sp>
      <p:sp>
        <p:nvSpPr>
          <p:cNvPr id="3" name="Content Placeholder 2"/>
          <p:cNvSpPr>
            <a:spLocks noGrp="1"/>
          </p:cNvSpPr>
          <p:nvPr>
            <p:ph idx="1"/>
          </p:nvPr>
        </p:nvSpPr>
        <p:spPr/>
        <p:txBody>
          <a:bodyPr/>
          <a:lstStyle/>
          <a:p>
            <a:r>
              <a:rPr lang="en-US" i="1" dirty="0" smtClean="0"/>
              <a:t>Mayor of the Palace</a:t>
            </a:r>
          </a:p>
          <a:p>
            <a:r>
              <a:rPr lang="en-US" dirty="0" smtClean="0"/>
              <a:t>732 - Battle of Tours</a:t>
            </a:r>
          </a:p>
          <a:p>
            <a:pPr lvl="1"/>
            <a:r>
              <a:rPr lang="en-US" dirty="0" smtClean="0"/>
              <a:t>Muslim expansion halted</a:t>
            </a:r>
            <a:endParaRPr lang="en-US" dirty="0"/>
          </a:p>
        </p:txBody>
      </p:sp>
      <p:pic>
        <p:nvPicPr>
          <p:cNvPr id="1026" name="Picture 2" descr="Image:Steuben - Bataille de Poitiers.png">
            <a:hlinkClick r:id="rId2"/>
          </p:cNvPr>
          <p:cNvPicPr>
            <a:picLocks noChangeAspect="1" noChangeArrowheads="1"/>
          </p:cNvPicPr>
          <p:nvPr/>
        </p:nvPicPr>
        <p:blipFill>
          <a:blip r:embed="rId3" cstate="print"/>
          <a:srcRect/>
          <a:stretch>
            <a:fillRect/>
          </a:stretch>
        </p:blipFill>
        <p:spPr bwMode="auto">
          <a:xfrm>
            <a:off x="3048000" y="3352800"/>
            <a:ext cx="3438525" cy="2921527"/>
          </a:xfrm>
          <a:prstGeom prst="rect">
            <a:avLst/>
          </a:prstGeom>
          <a:noFill/>
        </p:spPr>
      </p:pic>
      <p:sp>
        <p:nvSpPr>
          <p:cNvPr id="5" name="TextBox 4"/>
          <p:cNvSpPr txBox="1"/>
          <p:nvPr/>
        </p:nvSpPr>
        <p:spPr>
          <a:xfrm>
            <a:off x="2971800" y="6248400"/>
            <a:ext cx="3657600" cy="369332"/>
          </a:xfrm>
          <a:prstGeom prst="rect">
            <a:avLst/>
          </a:prstGeom>
          <a:noFill/>
        </p:spPr>
        <p:txBody>
          <a:bodyPr wrap="square" rtlCol="0">
            <a:spAutoFit/>
          </a:bodyPr>
          <a:lstStyle/>
          <a:p>
            <a:pPr algn="ctr"/>
            <a:r>
              <a:rPr lang="en-US" dirty="0">
                <a:solidFill>
                  <a:prstClr val="black"/>
                </a:solidFill>
              </a:rPr>
              <a:t>Steuben, </a:t>
            </a:r>
            <a:r>
              <a:rPr lang="en-US" i="1" dirty="0">
                <a:solidFill>
                  <a:prstClr val="black"/>
                </a:solidFill>
              </a:rPr>
              <a:t>Bataille de Poitiers, 1837</a:t>
            </a:r>
            <a:endParaRPr lang="en-US"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Image:Steuben - Bataille de Poitiers.png">
            <a:hlinkClick r:id="rId2"/>
          </p:cNvPr>
          <p:cNvPicPr>
            <a:picLocks noChangeAspect="1" noChangeArrowheads="1"/>
          </p:cNvPicPr>
          <p:nvPr/>
        </p:nvPicPr>
        <p:blipFill>
          <a:blip r:embed="rId3" cstate="print"/>
          <a:srcRect/>
          <a:stretch>
            <a:fillRect/>
          </a:stretch>
        </p:blipFill>
        <p:spPr bwMode="auto">
          <a:xfrm>
            <a:off x="555661" y="0"/>
            <a:ext cx="8071603" cy="6858000"/>
          </a:xfrm>
          <a:prstGeom prst="rect">
            <a:avLst/>
          </a:prstGeom>
          <a:noFill/>
        </p:spPr>
      </p:pic>
      <p:sp>
        <p:nvSpPr>
          <p:cNvPr id="6" name="Rectangle 5"/>
          <p:cNvSpPr/>
          <p:nvPr/>
        </p:nvSpPr>
        <p:spPr>
          <a:xfrm>
            <a:off x="3581400" y="0"/>
            <a:ext cx="5045411" cy="400110"/>
          </a:xfrm>
          <a:prstGeom prst="rect">
            <a:avLst/>
          </a:prstGeom>
        </p:spPr>
        <p:txBody>
          <a:bodyPr wrap="square">
            <a:spAutoFit/>
          </a:bodyPr>
          <a:lstStyle/>
          <a:p>
            <a:pPr algn="ctr"/>
            <a:r>
              <a:rPr lang="en-US" sz="2000" b="1" dirty="0">
                <a:solidFill>
                  <a:prstClr val="black"/>
                </a:solidFill>
              </a:rPr>
              <a:t>Steuben, </a:t>
            </a:r>
            <a:r>
              <a:rPr lang="en-US" sz="2000" b="1" i="1" dirty="0">
                <a:solidFill>
                  <a:prstClr val="black"/>
                </a:solidFill>
              </a:rPr>
              <a:t>Bataille de Poitiers </a:t>
            </a:r>
            <a:r>
              <a:rPr lang="en-US" sz="2000" b="1" dirty="0">
                <a:solidFill>
                  <a:prstClr val="black"/>
                </a:solidFill>
              </a:rPr>
              <a:t>[Tours]</a:t>
            </a:r>
            <a:r>
              <a:rPr lang="en-US" sz="2000" b="1" i="1" dirty="0">
                <a:solidFill>
                  <a:prstClr val="black"/>
                </a:solidFill>
              </a:rPr>
              <a:t>, 1837</a:t>
            </a:r>
            <a:endParaRPr lang="en-US" sz="2000" b="1"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E2DD9C"/>
            </a:gs>
            <a:gs pos="50000">
              <a:srgbClr val="EBE6C5"/>
            </a:gs>
            <a:gs pos="100000">
              <a:schemeClr val="accent1">
                <a:tint val="23500"/>
                <a:satMod val="1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02" name="Picture 2"/>
          <p:cNvPicPr>
            <a:picLocks noChangeAspect="1" noChangeArrowheads="1"/>
          </p:cNvPicPr>
          <p:nvPr/>
        </p:nvPicPr>
        <p:blipFill>
          <a:blip r:embed="rId2" cstate="print"/>
          <a:srcRect/>
          <a:stretch>
            <a:fillRect/>
          </a:stretch>
        </p:blipFill>
        <p:spPr bwMode="auto">
          <a:xfrm>
            <a:off x="304800" y="0"/>
            <a:ext cx="8464296" cy="6870370"/>
          </a:xfrm>
          <a:prstGeom prst="rect">
            <a:avLst/>
          </a:prstGeom>
          <a:noFill/>
          <a:ln w="9525">
            <a:noFill/>
            <a:miter lim="800000"/>
            <a:headEnd/>
            <a:tailEnd/>
          </a:ln>
          <a:effectLst/>
        </p:spPr>
      </p:pic>
      <p:sp>
        <p:nvSpPr>
          <p:cNvPr id="6" name="TextBox 5"/>
          <p:cNvSpPr txBox="1"/>
          <p:nvPr/>
        </p:nvSpPr>
        <p:spPr>
          <a:xfrm>
            <a:off x="1219200" y="3048000"/>
            <a:ext cx="2057400" cy="830997"/>
          </a:xfrm>
          <a:prstGeom prst="rect">
            <a:avLst/>
          </a:prstGeom>
          <a:noFill/>
        </p:spPr>
        <p:txBody>
          <a:bodyPr wrap="square" rtlCol="0">
            <a:spAutoFit/>
          </a:bodyPr>
          <a:lstStyle/>
          <a:p>
            <a:r>
              <a:rPr lang="en-US" sz="4800" b="1" dirty="0">
                <a:solidFill>
                  <a:prstClr val="black"/>
                </a:solidFill>
              </a:rPr>
              <a:t>WALLS</a:t>
            </a:r>
          </a:p>
        </p:txBody>
      </p:sp>
      <p:sp>
        <p:nvSpPr>
          <p:cNvPr id="7" name="TextBox 6"/>
          <p:cNvSpPr txBox="1"/>
          <p:nvPr/>
        </p:nvSpPr>
        <p:spPr>
          <a:xfrm>
            <a:off x="3886200" y="4876800"/>
            <a:ext cx="1676400" cy="830997"/>
          </a:xfrm>
          <a:prstGeom prst="rect">
            <a:avLst/>
          </a:prstGeom>
          <a:noFill/>
        </p:spPr>
        <p:txBody>
          <a:bodyPr wrap="square" rtlCol="0">
            <a:spAutoFit/>
          </a:bodyPr>
          <a:lstStyle/>
          <a:p>
            <a:r>
              <a:rPr lang="en-US" sz="4800" b="1" dirty="0">
                <a:solidFill>
                  <a:prstClr val="black"/>
                </a:solidFill>
              </a:rPr>
              <a:t>NAVY</a:t>
            </a:r>
          </a:p>
        </p:txBody>
      </p:sp>
      <p:sp>
        <p:nvSpPr>
          <p:cNvPr id="8" name="TextBox 7"/>
          <p:cNvSpPr txBox="1"/>
          <p:nvPr/>
        </p:nvSpPr>
        <p:spPr>
          <a:xfrm>
            <a:off x="3733800" y="0"/>
            <a:ext cx="4114800" cy="584775"/>
          </a:xfrm>
          <a:prstGeom prst="rect">
            <a:avLst/>
          </a:prstGeom>
          <a:noFill/>
        </p:spPr>
        <p:txBody>
          <a:bodyPr wrap="square" rtlCol="0">
            <a:spAutoFit/>
          </a:bodyPr>
          <a:lstStyle/>
          <a:p>
            <a:pPr algn="ctr"/>
            <a:r>
              <a:rPr lang="en-US" sz="3200" b="1" dirty="0">
                <a:solidFill>
                  <a:prstClr val="black"/>
                </a:solidFill>
              </a:rPr>
              <a:t>Byzantine-Arab Wars</a:t>
            </a:r>
          </a:p>
        </p:txBody>
      </p:sp>
      <p:sp>
        <p:nvSpPr>
          <p:cNvPr id="11" name="TextBox 10"/>
          <p:cNvSpPr txBox="1"/>
          <p:nvPr/>
        </p:nvSpPr>
        <p:spPr>
          <a:xfrm>
            <a:off x="4038600" y="533400"/>
            <a:ext cx="3200400" cy="677108"/>
          </a:xfrm>
          <a:prstGeom prst="rect">
            <a:avLst/>
          </a:prstGeom>
          <a:noFill/>
        </p:spPr>
        <p:txBody>
          <a:bodyPr wrap="square" rtlCol="0">
            <a:spAutoFit/>
          </a:bodyPr>
          <a:lstStyle/>
          <a:p>
            <a:r>
              <a:rPr lang="en-US" sz="2000" b="1" dirty="0">
                <a:solidFill>
                  <a:prstClr val="black"/>
                </a:solidFill>
              </a:rPr>
              <a:t>“All roads lead to </a:t>
            </a:r>
            <a:r>
              <a:rPr lang="en-US" sz="2000" b="1" dirty="0" err="1">
                <a:solidFill>
                  <a:prstClr val="black"/>
                </a:solidFill>
              </a:rPr>
              <a:t>Rûm</a:t>
            </a:r>
            <a:r>
              <a:rPr lang="en-US" sz="2000" b="1" dirty="0">
                <a:solidFill>
                  <a:prstClr val="black"/>
                </a:solidFill>
              </a:rPr>
              <a:t>”</a:t>
            </a:r>
          </a:p>
          <a:p>
            <a:r>
              <a:rPr lang="en-US" b="1" dirty="0">
                <a:solidFill>
                  <a:prstClr val="black"/>
                </a:solidFill>
              </a:rPr>
              <a:t>	-- Arab Saying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2DD9C"/>
            </a:gs>
            <a:gs pos="50000">
              <a:srgbClr val="EBE6C5"/>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Theodosian Wall (Constantinople)</a:t>
            </a:r>
            <a:endParaRPr lang="en-US"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0178" name="Picture 2"/>
          <p:cNvPicPr>
            <a:picLocks noChangeAspect="1" noChangeArrowheads="1"/>
          </p:cNvPicPr>
          <p:nvPr/>
        </p:nvPicPr>
        <p:blipFill>
          <a:blip r:embed="rId2" cstate="print"/>
          <a:srcRect/>
          <a:stretch>
            <a:fillRect/>
          </a:stretch>
        </p:blipFill>
        <p:spPr bwMode="auto">
          <a:xfrm>
            <a:off x="0" y="1295400"/>
            <a:ext cx="9177866" cy="5162549"/>
          </a:xfrm>
          <a:prstGeom prst="rect">
            <a:avLst/>
          </a:prstGeom>
          <a:noFill/>
          <a:ln w="9525">
            <a:noFill/>
            <a:miter lim="800000"/>
            <a:headEnd/>
            <a:tailEnd/>
          </a:ln>
          <a:effectLst/>
        </p:spPr>
      </p:pic>
      <p:sp>
        <p:nvSpPr>
          <p:cNvPr id="6" name="Rectangle 5"/>
          <p:cNvSpPr/>
          <p:nvPr/>
        </p:nvSpPr>
        <p:spPr>
          <a:xfrm>
            <a:off x="304800" y="6488668"/>
            <a:ext cx="8534400" cy="369332"/>
          </a:xfrm>
          <a:prstGeom prst="rect">
            <a:avLst/>
          </a:prstGeom>
        </p:spPr>
        <p:txBody>
          <a:bodyPr wrap="square">
            <a:spAutoFit/>
          </a:bodyPr>
          <a:lstStyle/>
          <a:p>
            <a:r>
              <a:rPr lang="en-US" b="1" dirty="0">
                <a:solidFill>
                  <a:prstClr val="black"/>
                </a:solidFill>
              </a:rPr>
              <a:t>More: </a:t>
            </a:r>
            <a:r>
              <a:rPr lang="en-US" b="1" dirty="0">
                <a:solidFill>
                  <a:prstClr val="black"/>
                </a:solidFill>
                <a:hlinkClick r:id="rId3"/>
              </a:rPr>
              <a:t>http://www.mlahanas.de/Greeks/Medieval/war/WallsOfConstantinople.html</a:t>
            </a:r>
            <a:r>
              <a:rPr lang="en-US" b="1" dirty="0">
                <a:solidFill>
                  <a:prstClr val="black"/>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71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1905000" y="6211669"/>
            <a:ext cx="2286000" cy="646331"/>
          </a:xfrm>
          <a:prstGeom prst="rect">
            <a:avLst/>
          </a:prstGeom>
        </p:spPr>
        <p:txBody>
          <a:bodyPr wrap="square">
            <a:spAutoFit/>
          </a:bodyPr>
          <a:lstStyle/>
          <a:p>
            <a:r>
              <a:rPr lang="en-US" sz="1200" dirty="0">
                <a:solidFill>
                  <a:prstClr val="black"/>
                </a:solidFill>
              </a:rPr>
              <a:t>Credit:  </a:t>
            </a:r>
            <a:r>
              <a:rPr lang="en-US" sz="1200" dirty="0">
                <a:solidFill>
                  <a:prstClr val="black"/>
                </a:solidFill>
                <a:hlinkClick r:id="rId3"/>
              </a:rPr>
              <a:t>http://espliego.files.wordpress.com/2008/03/islam-map1ref1.jpg</a:t>
            </a:r>
            <a:r>
              <a:rPr lang="en-US" sz="1200" dirty="0">
                <a:solidFill>
                  <a:prstClr val="black"/>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lum bright="20000"/>
          </a:blip>
          <a:srcRect b="4444"/>
          <a:stretch>
            <a:fillRect/>
          </a:stretch>
        </p:blipFill>
        <p:spPr bwMode="auto">
          <a:xfrm>
            <a:off x="-381000" y="0"/>
            <a:ext cx="9569302" cy="6858000"/>
          </a:xfrm>
          <a:prstGeom prst="rect">
            <a:avLst/>
          </a:prstGeom>
          <a:noFill/>
          <a:ln w="9525">
            <a:noFill/>
            <a:miter lim="800000"/>
            <a:headEnd/>
            <a:tailEnd/>
          </a:ln>
          <a:effectLst/>
        </p:spPr>
      </p:pic>
      <p:sp>
        <p:nvSpPr>
          <p:cNvPr id="2" name="Title 1"/>
          <p:cNvSpPr>
            <a:spLocks noGrp="1"/>
          </p:cNvSpPr>
          <p:nvPr>
            <p:ph type="ctrTitle"/>
          </p:nvPr>
        </p:nvSpPr>
        <p:spPr/>
        <p:txBody>
          <a:bodyPr>
            <a:normAutofit/>
          </a:bodyPr>
          <a:lstStyle/>
          <a:p>
            <a:r>
              <a:rPr lang="en-US" sz="6000" b="1" dirty="0" smtClean="0"/>
              <a:t>Introduction to Islam</a:t>
            </a:r>
            <a:endParaRPr lang="en-US" sz="6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2DD9C"/>
            </a:gs>
            <a:gs pos="50000">
              <a:srgbClr val="EBE6C5"/>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Islamic Golden Age</a:t>
            </a:r>
            <a:r>
              <a:rPr lang="en-US" dirty="0" smtClean="0"/>
              <a:t/>
            </a:r>
            <a:br>
              <a:rPr lang="en-US" dirty="0" smtClean="0"/>
            </a:br>
            <a:r>
              <a:rPr lang="en-US" sz="3600" dirty="0" smtClean="0"/>
              <a:t>(c. 700-1200 A.D.)</a:t>
            </a:r>
            <a:endParaRPr lang="en-US" sz="3600" dirty="0"/>
          </a:p>
        </p:txBody>
      </p:sp>
      <p:sp>
        <p:nvSpPr>
          <p:cNvPr id="3" name="Content Placeholder 2"/>
          <p:cNvSpPr>
            <a:spLocks noGrp="1"/>
          </p:cNvSpPr>
          <p:nvPr>
            <p:ph sz="half" idx="1"/>
          </p:nvPr>
        </p:nvSpPr>
        <p:spPr>
          <a:xfrm>
            <a:off x="457200" y="1600200"/>
            <a:ext cx="4343400" cy="5105400"/>
          </a:xfrm>
        </p:spPr>
        <p:txBody>
          <a:bodyPr>
            <a:normAutofit lnSpcReduction="10000"/>
          </a:bodyPr>
          <a:lstStyle/>
          <a:p>
            <a:r>
              <a:rPr lang="en-US" b="1" dirty="0" smtClean="0"/>
              <a:t>Literature:</a:t>
            </a:r>
          </a:p>
          <a:p>
            <a:pPr lvl="1"/>
            <a:r>
              <a:rPr lang="en-US" i="1" dirty="0" smtClean="0"/>
              <a:t>Arabian Nights </a:t>
            </a:r>
            <a:r>
              <a:rPr lang="en-US" dirty="0" smtClean="0"/>
              <a:t>(10</a:t>
            </a:r>
            <a:r>
              <a:rPr lang="en-US" baseline="30000" dirty="0" smtClean="0"/>
              <a:t>th</a:t>
            </a:r>
            <a:r>
              <a:rPr lang="en-US" dirty="0" smtClean="0"/>
              <a:t> c.)</a:t>
            </a:r>
          </a:p>
          <a:p>
            <a:r>
              <a:rPr lang="en-US" b="1" dirty="0" smtClean="0"/>
              <a:t>Medicine:</a:t>
            </a:r>
          </a:p>
          <a:p>
            <a:pPr lvl="1"/>
            <a:r>
              <a:rPr lang="en-US" dirty="0" smtClean="0"/>
              <a:t>Postmortem </a:t>
            </a:r>
            <a:r>
              <a:rPr lang="en-US" i="1" dirty="0" smtClean="0"/>
              <a:t>Autopsies</a:t>
            </a:r>
            <a:r>
              <a:rPr lang="en-US" dirty="0" smtClean="0"/>
              <a:t> on Humans</a:t>
            </a:r>
          </a:p>
          <a:p>
            <a:pPr lvl="2"/>
            <a:r>
              <a:rPr lang="en-US" dirty="0" smtClean="0"/>
              <a:t>Forbidden by Romans</a:t>
            </a:r>
          </a:p>
          <a:p>
            <a:pPr lvl="1"/>
            <a:r>
              <a:rPr lang="en-US" dirty="0" smtClean="0"/>
              <a:t>Experimental Surgery</a:t>
            </a:r>
          </a:p>
          <a:p>
            <a:pPr lvl="1"/>
            <a:r>
              <a:rPr lang="en-US" dirty="0" smtClean="0"/>
              <a:t>Germ Theory</a:t>
            </a:r>
          </a:p>
          <a:p>
            <a:pPr lvl="2"/>
            <a:r>
              <a:rPr lang="en-US" dirty="0" smtClean="0"/>
              <a:t>Disproved </a:t>
            </a:r>
            <a:r>
              <a:rPr lang="en-US" dirty="0" smtClean="0">
                <a:hlinkClick r:id="rId2"/>
              </a:rPr>
              <a:t>Humorism</a:t>
            </a:r>
            <a:endParaRPr lang="en-US" dirty="0" smtClean="0"/>
          </a:p>
          <a:p>
            <a:r>
              <a:rPr lang="en-US" b="1" dirty="0" smtClean="0"/>
              <a:t>Chemistry</a:t>
            </a:r>
          </a:p>
          <a:p>
            <a:pPr lvl="1"/>
            <a:r>
              <a:rPr lang="en-US" dirty="0" smtClean="0"/>
              <a:t>Distilled Liquors</a:t>
            </a:r>
          </a:p>
          <a:p>
            <a:pPr lvl="1"/>
            <a:r>
              <a:rPr lang="en-US" dirty="0" smtClean="0"/>
              <a:t>Perfume</a:t>
            </a:r>
            <a:endParaRPr lang="en-US" dirty="0"/>
          </a:p>
        </p:txBody>
      </p:sp>
      <p:pic>
        <p:nvPicPr>
          <p:cNvPr id="48130" name="Picture 2"/>
          <p:cNvPicPr>
            <a:picLocks noGrp="1" noChangeAspect="1" noChangeArrowheads="1"/>
          </p:cNvPicPr>
          <p:nvPr>
            <p:ph sz="half" idx="2"/>
          </p:nvPr>
        </p:nvPicPr>
        <p:blipFill>
          <a:blip r:embed="rId3" cstate="print"/>
          <a:srcRect/>
          <a:stretch>
            <a:fillRect/>
          </a:stretch>
        </p:blipFill>
        <p:spPr bwMode="auto">
          <a:xfrm>
            <a:off x="5181600" y="1600200"/>
            <a:ext cx="3316486" cy="4421981"/>
          </a:xfrm>
          <a:prstGeom prst="rect">
            <a:avLst/>
          </a:prstGeom>
          <a:noFill/>
          <a:ln w="9525">
            <a:noFill/>
            <a:miter lim="800000"/>
            <a:headEnd/>
            <a:tailEnd/>
          </a:ln>
          <a:effectLst/>
        </p:spPr>
      </p:pic>
      <p:sp>
        <p:nvSpPr>
          <p:cNvPr id="6" name="Rectangle 5"/>
          <p:cNvSpPr/>
          <p:nvPr/>
        </p:nvSpPr>
        <p:spPr>
          <a:xfrm>
            <a:off x="5257800" y="6019801"/>
            <a:ext cx="3276600" cy="584775"/>
          </a:xfrm>
          <a:prstGeom prst="rect">
            <a:avLst/>
          </a:prstGeom>
        </p:spPr>
        <p:txBody>
          <a:bodyPr wrap="square">
            <a:spAutoFit/>
          </a:bodyPr>
          <a:lstStyle/>
          <a:p>
            <a:r>
              <a:rPr lang="en-US" sz="1600" b="1" dirty="0">
                <a:solidFill>
                  <a:prstClr val="black"/>
                </a:solidFill>
              </a:rPr>
              <a:t>An Arabic manuscript describing the eye, dating back to the 12th century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1828800"/>
          </a:xfrm>
        </p:spPr>
        <p:txBody>
          <a:bodyPr/>
          <a:lstStyle/>
          <a:p>
            <a:pPr algn="ctr"/>
            <a:r>
              <a:rPr lang="en-US" b="1" i="1" dirty="0" smtClean="0"/>
              <a:t>For more videos and </a:t>
            </a:r>
            <a:br>
              <a:rPr lang="en-US" b="1" i="1" dirty="0" smtClean="0"/>
            </a:br>
            <a:r>
              <a:rPr lang="en-US" b="1" i="1" dirty="0" smtClean="0"/>
              <a:t>instructional materials, visit</a:t>
            </a:r>
            <a:endParaRPr lang="en-US" b="1" i="1" dirty="0"/>
          </a:p>
        </p:txBody>
      </p:sp>
      <p:sp>
        <p:nvSpPr>
          <p:cNvPr id="4" name="AutoShape 2" descr="https://docs.google.com/viewer?attid=0.2&amp;pid=gmail&amp;thid=13b66f0af3f35be2&amp;url=https%3A%2F%2Fmail.google.com%2Fmail%2Fu%2F0%2F%3Fui%3D2%26ik%3Dde1f2a8af3%26view%3Datt%26th%3D13b66f0af3f35be2%26attid%3D0.2%26disp%3Dsafe%26zw&amp;docid=10644f530a953871e9dbbf9aa49bef3f%7C86e5a916e2b89e165c33fb5aa4f7647a&amp;a=bi&amp;pagenumber=1&amp;w=8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2590800"/>
            <a:ext cx="7620000" cy="3095625"/>
          </a:xfrm>
          <a:prstGeom prst="rect">
            <a:avLst/>
          </a:prstGeom>
          <a:effectLst>
            <a:glow rad="101600">
              <a:schemeClr val="tx1">
                <a:alpha val="60000"/>
              </a:schemeClr>
            </a:glow>
          </a:effectLst>
        </p:spPr>
      </p:pic>
    </p:spTree>
    <p:extLst>
      <p:ext uri="{BB962C8B-B14F-4D97-AF65-F5344CB8AC3E}">
        <p14:creationId xmlns:p14="http://schemas.microsoft.com/office/powerpoint/2010/main" xmlns="" val="187287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304800"/>
            <a:ext cx="7772400" cy="1470025"/>
          </a:xfrm>
        </p:spPr>
        <p:txBody>
          <a:bodyPr/>
          <a:lstStyle/>
          <a:p>
            <a:pPr eaLnBrk="1" hangingPunct="1"/>
            <a:r>
              <a:rPr lang="en-US" dirty="0" smtClean="0"/>
              <a:t>Islam</a:t>
            </a:r>
          </a:p>
        </p:txBody>
      </p:sp>
      <p:sp>
        <p:nvSpPr>
          <p:cNvPr id="8195" name="Rectangle 3"/>
          <p:cNvSpPr>
            <a:spLocks noGrp="1" noChangeArrowheads="1"/>
          </p:cNvSpPr>
          <p:nvPr>
            <p:ph type="subTitle" idx="1"/>
          </p:nvPr>
        </p:nvSpPr>
        <p:spPr>
          <a:xfrm>
            <a:off x="1371600" y="1371600"/>
            <a:ext cx="6400800" cy="1752600"/>
          </a:xfrm>
        </p:spPr>
        <p:txBody>
          <a:bodyPr/>
          <a:lstStyle/>
          <a:p>
            <a:pPr eaLnBrk="1" hangingPunct="1"/>
            <a:r>
              <a:rPr lang="en-US" dirty="0" smtClean="0"/>
              <a:t>The term Islam means “to submit”</a:t>
            </a:r>
          </a:p>
        </p:txBody>
      </p:sp>
      <p:pic>
        <p:nvPicPr>
          <p:cNvPr id="8196" name="Picture 4" descr="247px-Bismillah_svg"/>
          <p:cNvPicPr>
            <a:picLocks noChangeAspect="1" noChangeArrowheads="1"/>
          </p:cNvPicPr>
          <p:nvPr/>
        </p:nvPicPr>
        <p:blipFill>
          <a:blip r:embed="rId2" cstate="print"/>
          <a:srcRect/>
          <a:stretch>
            <a:fillRect/>
          </a:stretch>
        </p:blipFill>
        <p:spPr bwMode="auto">
          <a:xfrm>
            <a:off x="3124200" y="2209800"/>
            <a:ext cx="2809875" cy="2730500"/>
          </a:xfrm>
          <a:prstGeom prst="rect">
            <a:avLst/>
          </a:prstGeom>
          <a:noFill/>
          <a:ln w="9525">
            <a:noFill/>
            <a:miter lim="800000"/>
            <a:headEnd/>
            <a:tailEnd/>
          </a:ln>
        </p:spPr>
      </p:pic>
      <p:graphicFrame>
        <p:nvGraphicFramePr>
          <p:cNvPr id="5" name="Table 4"/>
          <p:cNvGraphicFramePr>
            <a:graphicFrameLocks noGrp="1"/>
          </p:cNvGraphicFramePr>
          <p:nvPr/>
        </p:nvGraphicFramePr>
        <p:xfrm>
          <a:off x="0" y="5105400"/>
          <a:ext cx="9144000" cy="1542635"/>
        </p:xfrm>
        <a:graphic>
          <a:graphicData uri="http://schemas.openxmlformats.org/drawingml/2006/table">
            <a:tbl>
              <a:tblPr firstRow="1" bandRow="1">
                <a:tableStyleId>{5C22544A-7EE6-4342-B048-85BDC9FD1C3A}</a:tableStyleId>
              </a:tblPr>
              <a:tblGrid>
                <a:gridCol w="2364828"/>
                <a:gridCol w="2995448"/>
                <a:gridCol w="3783724"/>
              </a:tblGrid>
              <a:tr h="530005">
                <a:tc>
                  <a:txBody>
                    <a:bodyPr/>
                    <a:lstStyle/>
                    <a:p>
                      <a:r>
                        <a:rPr lang="en-US" sz="4000" i="1" dirty="0" smtClean="0"/>
                        <a:t>Religion</a:t>
                      </a:r>
                      <a:endParaRPr lang="en-US" sz="4000" i="1" dirty="0"/>
                    </a:p>
                  </a:txBody>
                  <a:tcPr/>
                </a:tc>
                <a:tc>
                  <a:txBody>
                    <a:bodyPr/>
                    <a:lstStyle/>
                    <a:p>
                      <a:r>
                        <a:rPr lang="en-US" sz="4000" dirty="0" smtClean="0"/>
                        <a:t>Islam</a:t>
                      </a:r>
                      <a:endParaRPr lang="en-US" sz="4000" dirty="0"/>
                    </a:p>
                  </a:txBody>
                  <a:tcPr/>
                </a:tc>
                <a:tc>
                  <a:txBody>
                    <a:bodyPr/>
                    <a:lstStyle/>
                    <a:p>
                      <a:r>
                        <a:rPr lang="en-US" sz="3200" dirty="0" smtClean="0"/>
                        <a:t>“To Submit”</a:t>
                      </a:r>
                      <a:endParaRPr lang="en-US" sz="3200" dirty="0"/>
                    </a:p>
                  </a:txBody>
                  <a:tcPr anchor="ctr"/>
                </a:tc>
              </a:tr>
              <a:tr h="841595">
                <a:tc>
                  <a:txBody>
                    <a:bodyPr/>
                    <a:lstStyle/>
                    <a:p>
                      <a:r>
                        <a:rPr lang="en-US" sz="4000" i="1" dirty="0" smtClean="0"/>
                        <a:t>Follower</a:t>
                      </a:r>
                      <a:endParaRPr lang="en-US" sz="4000" i="1" dirty="0"/>
                    </a:p>
                  </a:txBody>
                  <a:tcPr/>
                </a:tc>
                <a:tc>
                  <a:txBody>
                    <a:bodyPr/>
                    <a:lstStyle/>
                    <a:p>
                      <a:r>
                        <a:rPr lang="en-US" sz="4000" dirty="0" smtClean="0"/>
                        <a:t>Muslim</a:t>
                      </a:r>
                      <a:endParaRPr lang="en-US" sz="4000" dirty="0"/>
                    </a:p>
                  </a:txBody>
                  <a:tcPr/>
                </a:tc>
                <a:tc>
                  <a:txBody>
                    <a:bodyPr/>
                    <a:lstStyle/>
                    <a:p>
                      <a:r>
                        <a:rPr lang="en-US" sz="3200" dirty="0" smtClean="0"/>
                        <a:t>“One Who Submits”</a:t>
                      </a:r>
                      <a:endParaRPr lang="en-US" sz="3200" dirty="0"/>
                    </a:p>
                  </a:txBody>
                  <a:tcPr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Hejaz</a:t>
            </a:r>
          </a:p>
        </p:txBody>
      </p:sp>
      <p:sp>
        <p:nvSpPr>
          <p:cNvPr id="11267" name="Rectangle 3"/>
          <p:cNvSpPr>
            <a:spLocks noGrp="1" noChangeArrowheads="1"/>
          </p:cNvSpPr>
          <p:nvPr>
            <p:ph type="body" idx="1"/>
          </p:nvPr>
        </p:nvSpPr>
        <p:spPr>
          <a:xfrm>
            <a:off x="457200" y="1600200"/>
            <a:ext cx="2819400" cy="4525963"/>
          </a:xfrm>
        </p:spPr>
        <p:txBody>
          <a:bodyPr>
            <a:normAutofit/>
          </a:bodyPr>
          <a:lstStyle/>
          <a:p>
            <a:pPr eaLnBrk="1" hangingPunct="1"/>
            <a:r>
              <a:rPr lang="en-US" sz="4000" dirty="0" smtClean="0"/>
              <a:t>Region of Islam’s holy places</a:t>
            </a:r>
          </a:p>
          <a:p>
            <a:pPr eaLnBrk="1" hangingPunct="1"/>
            <a:endParaRPr lang="en-US" sz="4000" dirty="0" smtClean="0"/>
          </a:p>
          <a:p>
            <a:pPr eaLnBrk="1" hangingPunct="1"/>
            <a:r>
              <a:rPr lang="en-US" sz="4000" dirty="0" smtClean="0"/>
              <a:t>Trade Routes</a:t>
            </a:r>
          </a:p>
        </p:txBody>
      </p:sp>
      <p:pic>
        <p:nvPicPr>
          <p:cNvPr id="11268" name="Picture 4" descr="651px-Hijaz"/>
          <p:cNvPicPr>
            <a:picLocks noChangeAspect="1" noChangeArrowheads="1"/>
          </p:cNvPicPr>
          <p:nvPr/>
        </p:nvPicPr>
        <p:blipFill>
          <a:blip r:embed="rId2" cstate="email"/>
          <a:srcRect/>
          <a:stretch>
            <a:fillRect/>
          </a:stretch>
        </p:blipFill>
        <p:spPr bwMode="auto">
          <a:xfrm>
            <a:off x="3512578" y="1295400"/>
            <a:ext cx="5631422"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Muhammad</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b. 570 A.D. in Mecca</a:t>
            </a:r>
          </a:p>
          <a:p>
            <a:pPr lvl="1"/>
            <a:r>
              <a:rPr lang="en-US" dirty="0" smtClean="0"/>
              <a:t>Trading and religious center</a:t>
            </a:r>
          </a:p>
          <a:p>
            <a:pPr lvl="1"/>
            <a:r>
              <a:rPr lang="en-US" dirty="0" err="1" smtClean="0"/>
              <a:t>Kaaba</a:t>
            </a:r>
            <a:r>
              <a:rPr lang="en-US" dirty="0" smtClean="0"/>
              <a:t> </a:t>
            </a:r>
          </a:p>
          <a:p>
            <a:endParaRPr lang="en-US" dirty="0" smtClean="0"/>
          </a:p>
          <a:p>
            <a:r>
              <a:rPr lang="en-US" dirty="0" smtClean="0"/>
              <a:t>Led trade caravans through the Hejaz</a:t>
            </a:r>
          </a:p>
          <a:p>
            <a:endParaRPr lang="en-US" dirty="0" smtClean="0"/>
          </a:p>
          <a:p>
            <a:r>
              <a:rPr lang="en-US" dirty="0" smtClean="0"/>
              <a:t>Exposed to diverse people and ideas</a:t>
            </a:r>
            <a:endParaRPr lang="en-US" dirty="0"/>
          </a:p>
        </p:txBody>
      </p:sp>
      <p:pic>
        <p:nvPicPr>
          <p:cNvPr id="1026" name="Picture 2"/>
          <p:cNvPicPr>
            <a:picLocks noGrp="1" noChangeAspect="1" noChangeArrowheads="1"/>
          </p:cNvPicPr>
          <p:nvPr>
            <p:ph sz="half" idx="2"/>
          </p:nvPr>
        </p:nvPicPr>
        <p:blipFill>
          <a:blip r:embed="rId2" cstate="email"/>
          <a:srcRect/>
          <a:stretch>
            <a:fillRect/>
          </a:stretch>
        </p:blipFill>
        <p:spPr bwMode="auto">
          <a:xfrm>
            <a:off x="4114800" y="2362200"/>
            <a:ext cx="4823178" cy="2713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8000" dirty="0" smtClean="0"/>
              <a:t>Islam</a:t>
            </a:r>
            <a:endParaRPr lang="en-US" sz="8000" dirty="0"/>
          </a:p>
        </p:txBody>
      </p:sp>
      <p:sp>
        <p:nvSpPr>
          <p:cNvPr id="3" name="Content Placeholder 2"/>
          <p:cNvSpPr>
            <a:spLocks noGrp="1"/>
          </p:cNvSpPr>
          <p:nvPr>
            <p:ph sz="half" idx="1"/>
          </p:nvPr>
        </p:nvSpPr>
        <p:spPr>
          <a:xfrm>
            <a:off x="457200" y="1676400"/>
            <a:ext cx="4191000" cy="4343400"/>
          </a:xfrm>
        </p:spPr>
        <p:txBody>
          <a:bodyPr>
            <a:normAutofit/>
          </a:bodyPr>
          <a:lstStyle/>
          <a:p>
            <a:r>
              <a:rPr lang="en-US" dirty="0" smtClean="0"/>
              <a:t>Allah (God)</a:t>
            </a:r>
          </a:p>
          <a:p>
            <a:r>
              <a:rPr lang="en-US" dirty="0" smtClean="0"/>
              <a:t>Muslim</a:t>
            </a:r>
          </a:p>
          <a:p>
            <a:pPr lvl="1"/>
            <a:r>
              <a:rPr lang="en-US" dirty="0" smtClean="0"/>
              <a:t>One who submits</a:t>
            </a:r>
          </a:p>
          <a:p>
            <a:r>
              <a:rPr lang="en-US" dirty="0" err="1" smtClean="0"/>
              <a:t>Hijrah</a:t>
            </a:r>
            <a:endParaRPr lang="en-US" dirty="0" smtClean="0"/>
          </a:p>
          <a:p>
            <a:pPr lvl="1"/>
            <a:r>
              <a:rPr lang="en-US" dirty="0" smtClean="0"/>
              <a:t>622 A.D.</a:t>
            </a:r>
          </a:p>
          <a:p>
            <a:pPr lvl="1"/>
            <a:r>
              <a:rPr lang="en-US" dirty="0" smtClean="0"/>
              <a:t>Flight:  Mecca </a:t>
            </a:r>
            <a:r>
              <a:rPr lang="en-US" dirty="0" smtClean="0">
                <a:sym typeface="Wingdings" pitchFamily="2" charset="2"/>
              </a:rPr>
              <a:t> Medina</a:t>
            </a:r>
          </a:p>
          <a:p>
            <a:r>
              <a:rPr lang="en-US" dirty="0" smtClean="0">
                <a:sym typeface="Wingdings" pitchFamily="2" charset="2"/>
              </a:rPr>
              <a:t>Qur’an [Recitations]</a:t>
            </a:r>
          </a:p>
          <a:p>
            <a:pPr lvl="1"/>
            <a:r>
              <a:rPr lang="en-US" dirty="0" smtClean="0">
                <a:sym typeface="Wingdings" pitchFamily="2" charset="2"/>
              </a:rPr>
              <a:t>Dictated to Muhammad by </a:t>
            </a:r>
            <a:r>
              <a:rPr lang="en-US" b="1" dirty="0" smtClean="0">
                <a:sym typeface="Wingdings" pitchFamily="2" charset="2"/>
              </a:rPr>
              <a:t>Gabriel</a:t>
            </a:r>
            <a:endParaRPr lang="en-US" dirty="0" smtClean="0"/>
          </a:p>
          <a:p>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755108" y="1752600"/>
            <a:ext cx="4084092"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Pillars of Islam</a:t>
            </a:r>
            <a:endParaRPr lang="en-US" dirty="0"/>
          </a:p>
        </p:txBody>
      </p:sp>
      <p:pic>
        <p:nvPicPr>
          <p:cNvPr id="81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990600"/>
            <a:ext cx="5562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4000" smtClean="0"/>
              <a:t>1</a:t>
            </a:r>
            <a:r>
              <a:rPr lang="en-US" sz="4000" baseline="30000" smtClean="0"/>
              <a:t>st</a:t>
            </a:r>
            <a:r>
              <a:rPr lang="en-US" sz="4000" smtClean="0"/>
              <a:t> Pillar: Profession of Faith (Shahada) </a:t>
            </a:r>
          </a:p>
        </p:txBody>
      </p:sp>
      <p:sp>
        <p:nvSpPr>
          <p:cNvPr id="2052" name="Rectangle 3"/>
          <p:cNvSpPr>
            <a:spLocks noGrp="1" noChangeArrowheads="1"/>
          </p:cNvSpPr>
          <p:nvPr>
            <p:ph type="body" idx="1"/>
          </p:nvPr>
        </p:nvSpPr>
        <p:spPr>
          <a:xfrm>
            <a:off x="457200" y="1600200"/>
            <a:ext cx="5638800" cy="4525963"/>
          </a:xfrm>
        </p:spPr>
        <p:txBody>
          <a:bodyPr/>
          <a:lstStyle/>
          <a:p>
            <a:pPr eaLnBrk="1" hangingPunct="1"/>
            <a:r>
              <a:rPr lang="en-US" dirty="0" smtClean="0"/>
              <a:t>TWOFOLD:</a:t>
            </a:r>
          </a:p>
          <a:p>
            <a:pPr lvl="1"/>
            <a:r>
              <a:rPr lang="en-US" b="1" dirty="0" smtClean="0"/>
              <a:t>God (Allah) is One</a:t>
            </a:r>
          </a:p>
          <a:p>
            <a:pPr lvl="1"/>
            <a:r>
              <a:rPr lang="en-US" b="1" dirty="0" smtClean="0"/>
              <a:t>Muhammad is the final prophet</a:t>
            </a:r>
          </a:p>
          <a:p>
            <a:pPr eaLnBrk="1" hangingPunct="1"/>
            <a:endParaRPr lang="en-US" dirty="0" smtClean="0"/>
          </a:p>
          <a:p>
            <a:pPr eaLnBrk="1" hangingPunct="1"/>
            <a:endParaRPr lang="en-US" dirty="0" smtClean="0"/>
          </a:p>
          <a:p>
            <a:pPr eaLnBrk="1" hangingPunct="1">
              <a:buNone/>
            </a:pPr>
            <a:r>
              <a:rPr lang="en-US" sz="2000" dirty="0" smtClean="0"/>
              <a:t>For Muslims, the Qur’an is the </a:t>
            </a:r>
          </a:p>
          <a:p>
            <a:pPr eaLnBrk="1" hangingPunct="1">
              <a:buNone/>
            </a:pPr>
            <a:r>
              <a:rPr lang="en-US" sz="2000" dirty="0" smtClean="0"/>
              <a:t>ultimate proof of this declaration.</a:t>
            </a:r>
          </a:p>
        </p:txBody>
      </p:sp>
      <p:pic>
        <p:nvPicPr>
          <p:cNvPr id="2053" name="Picture 4" descr="800px-IslamicGalleryBritishMuseum3"/>
          <p:cNvPicPr>
            <a:picLocks noChangeAspect="1" noChangeArrowheads="1"/>
          </p:cNvPicPr>
          <p:nvPr/>
        </p:nvPicPr>
        <p:blipFill>
          <a:blip r:embed="rId2" cstate="email"/>
          <a:srcRect/>
          <a:stretch>
            <a:fillRect/>
          </a:stretch>
        </p:blipFill>
        <p:spPr bwMode="auto">
          <a:xfrm>
            <a:off x="5486400" y="42672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699</TotalTime>
  <Words>548</Words>
  <Application>Microsoft Office PowerPoint</Application>
  <PresentationFormat>On-screen Show (4:3)</PresentationFormat>
  <Paragraphs>114</Paragraphs>
  <Slides>31</Slides>
  <Notes>3</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1_Office Theme</vt:lpstr>
      <vt:lpstr>2_Office Theme</vt:lpstr>
      <vt:lpstr>1_Elemental</vt:lpstr>
      <vt:lpstr>The Rise of Islam</vt:lpstr>
      <vt:lpstr>TABLE OF CONTENTS</vt:lpstr>
      <vt:lpstr>Introduction to Islam</vt:lpstr>
      <vt:lpstr>Islam</vt:lpstr>
      <vt:lpstr>Hejaz</vt:lpstr>
      <vt:lpstr>Muhammad</vt:lpstr>
      <vt:lpstr>Islam</vt:lpstr>
      <vt:lpstr>Five Pillars of Islam</vt:lpstr>
      <vt:lpstr>1st Pillar: Profession of Faith (Shahada) </vt:lpstr>
      <vt:lpstr>2nd Pillar: Praying (Salat)</vt:lpstr>
      <vt:lpstr>The Umayyad Mosque</vt:lpstr>
      <vt:lpstr>Great Mosque of X’ian</vt:lpstr>
      <vt:lpstr>Masjid Nabawi (The Prophet’s Mosque)</vt:lpstr>
      <vt:lpstr>3rd Pillar: Zakat (Charity)</vt:lpstr>
      <vt:lpstr>4th Pillar: Ramadan (Fasting)</vt:lpstr>
      <vt:lpstr>Slide 16</vt:lpstr>
      <vt:lpstr>5th Pillar: The Hajj (Pilgrimage to Mecca)</vt:lpstr>
      <vt:lpstr>Slide 18</vt:lpstr>
      <vt:lpstr>Slide 19</vt:lpstr>
      <vt:lpstr>The Black Stone Close-up</vt:lpstr>
      <vt:lpstr>The Expansion of Islam and the limits thereof</vt:lpstr>
      <vt:lpstr>Conquest</vt:lpstr>
      <vt:lpstr>Slide 23</vt:lpstr>
      <vt:lpstr>The Franks</vt:lpstr>
      <vt:lpstr>Charles “The Hammer” Martel</vt:lpstr>
      <vt:lpstr>Slide 26</vt:lpstr>
      <vt:lpstr>Slide 27</vt:lpstr>
      <vt:lpstr>Theodosian Wall (Constantinople)</vt:lpstr>
      <vt:lpstr>Slide 29</vt:lpstr>
      <vt:lpstr>Islamic Golden Age (c. 700-1200 A.D.)</vt:lpstr>
      <vt:lpstr>For more videos and  instructional materials, visit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Islam</dc:title>
  <dc:creator>Tom Richey</dc:creator>
  <cp:lastModifiedBy>bmcgoldrick</cp:lastModifiedBy>
  <cp:revision>16</cp:revision>
  <dcterms:created xsi:type="dcterms:W3CDTF">2009-11-04T00:09:28Z</dcterms:created>
  <dcterms:modified xsi:type="dcterms:W3CDTF">2016-11-15T12:58:13Z</dcterms:modified>
</cp:coreProperties>
</file>